
<file path=[Content_Types].xml><?xml version="1.0" encoding="utf-8"?>
<Types xmlns="http://schemas.openxmlformats.org/package/2006/content-types">
  <Default Extension="wdp" ContentType="image/vnd.ms-photo"/>
  <Default Extension="emf" ContentType="image/x-emf"/>
  <Default Extension="tiff" ContentType="image/tiff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3"/>
    <p:sldMasterId id="2147483670" r:id="rId4"/>
  </p:sldMasterIdLst>
  <p:notesMasterIdLst>
    <p:notesMasterId r:id="rId33"/>
  </p:notesMasterIdLst>
  <p:sldIdLst>
    <p:sldId id="314" r:id="rId5"/>
    <p:sldId id="564" r:id="rId6"/>
    <p:sldId id="484" r:id="rId7"/>
    <p:sldId id="516" r:id="rId8"/>
    <p:sldId id="486" r:id="rId9"/>
    <p:sldId id="540" r:id="rId10"/>
    <p:sldId id="494" r:id="rId11"/>
    <p:sldId id="496" r:id="rId12"/>
    <p:sldId id="472" r:id="rId13"/>
    <p:sldId id="483" r:id="rId14"/>
    <p:sldId id="542" r:id="rId15"/>
    <p:sldId id="541" r:id="rId16"/>
    <p:sldId id="477" r:id="rId17"/>
    <p:sldId id="478" r:id="rId18"/>
    <p:sldId id="479" r:id="rId19"/>
    <p:sldId id="475" r:id="rId20"/>
    <p:sldId id="476" r:id="rId21"/>
    <p:sldId id="480" r:id="rId22"/>
    <p:sldId id="482" r:id="rId23"/>
    <p:sldId id="563" r:id="rId24"/>
    <p:sldId id="489" r:id="rId25"/>
    <p:sldId id="490" r:id="rId26"/>
    <p:sldId id="491" r:id="rId27"/>
    <p:sldId id="492" r:id="rId28"/>
    <p:sldId id="518" r:id="rId29"/>
    <p:sldId id="519" r:id="rId30"/>
    <p:sldId id="465" r:id="rId31"/>
    <p:sldId id="464" r:id="rId32"/>
  </p:sldIdLst>
  <p:sldSz cx="12192000" cy="6858000"/>
  <p:notesSz cx="6858000" cy="9144000"/>
  <p:defaultTextStyle>
    <a:defPPr>
      <a:defRPr lang="fr-FR"/>
    </a:defPPr>
    <a:lvl1pPr marL="0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565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165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130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6730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330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5295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4895" algn="l" defTabSz="12185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0955"/>
    <a:srgbClr val="173962"/>
    <a:srgbClr val="1AA0E5"/>
    <a:srgbClr val="FFFFCC"/>
    <a:srgbClr val="2863AA"/>
    <a:srgbClr val="003A66"/>
    <a:srgbClr val="8CC63E"/>
    <a:srgbClr val="0F2641"/>
    <a:srgbClr val="65912B"/>
    <a:srgbClr val="B0D8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8" autoAdjust="0"/>
    <p:restoredTop sz="94660"/>
  </p:normalViewPr>
  <p:slideViewPr>
    <p:cSldViewPr showGuides="1">
      <p:cViewPr varScale="1">
        <p:scale>
          <a:sx n="86" d="100"/>
          <a:sy n="86" d="100"/>
        </p:scale>
        <p:origin x="547" y="72"/>
      </p:cViewPr>
      <p:guideLst>
        <p:guide orient="horz" pos="3869"/>
        <p:guide orient="horz" pos="710"/>
        <p:guide orient="horz" pos="4114"/>
        <p:guide pos="7422"/>
        <p:guide pos="188"/>
        <p:guide pos="7265"/>
        <p:guide orient="horz" pos="3228"/>
        <p:guide orient="horz" pos="379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3206" y="5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notesMaster" Target="notesMasters/notesMaster1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D16EA9-834D-4A41-9291-AAFF86C62EC8}" type="datetimeFigureOut">
              <a:rPr lang="es-ES" smtClean="0"/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  <a:endParaRPr lang="es-ES"/>
          </a:p>
          <a:p>
            <a:pPr lvl="1"/>
            <a:r>
              <a:rPr lang="es-ES"/>
              <a:t>Segundo nivel</a:t>
            </a:r>
            <a:endParaRPr lang="es-ES"/>
          </a:p>
          <a:p>
            <a:pPr lvl="2"/>
            <a:r>
              <a:rPr lang="es-ES"/>
              <a:t>Tercer nivel</a:t>
            </a:r>
            <a:endParaRPr lang="es-ES"/>
          </a:p>
          <a:p>
            <a:pPr lvl="3"/>
            <a:r>
              <a:rPr lang="es-ES"/>
              <a:t>Cuarto nivel</a:t>
            </a:r>
            <a:endParaRPr lang="es-ES"/>
          </a:p>
          <a:p>
            <a:pPr lvl="4"/>
            <a:r>
              <a:rPr lang="es-ES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FA510E-2337-44AF-9513-771AEF5273A4}" type="slidenum">
              <a:rPr lang="es-ES" smtClean="0"/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565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165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13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673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33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5295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4895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10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10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ulo 2 - negro - n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 rotWithShape="1">
          <a:blip r:embed="rId2" cstate="screen">
            <a:lum bright="-40000" contrast="40000"/>
          </a:blip>
          <a:srcRect l="5071" r="2927" b="60620"/>
          <a:stretch>
            <a:fillRect/>
          </a:stretch>
        </p:blipFill>
        <p:spPr>
          <a:xfrm rot="10800000">
            <a:off x="0" y="-11107"/>
            <a:ext cx="8709891" cy="1646946"/>
          </a:xfrm>
          <a:prstGeom prst="rect">
            <a:avLst/>
          </a:prstGeom>
        </p:spPr>
      </p:pic>
      <p:sp>
        <p:nvSpPr>
          <p:cNvPr id="15" name="1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673600" y="6421140"/>
            <a:ext cx="2844800" cy="365125"/>
          </a:xfrm>
          <a:prstGeom prst="rect">
            <a:avLst/>
          </a:prstGeom>
        </p:spPr>
        <p:txBody>
          <a:bodyPr/>
          <a:lstStyle>
            <a:lvl1pPr algn="ctr">
              <a:defRPr sz="133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8712E37-372C-4F66-9422-99D585A484B7}" type="slidenum">
              <a:rPr lang="fr-FR" smtClean="0"/>
            </a:fld>
            <a:endParaRPr lang="fr-FR" dirty="0"/>
          </a:p>
        </p:txBody>
      </p:sp>
      <p:sp>
        <p:nvSpPr>
          <p:cNvPr id="13" name="20 Título"/>
          <p:cNvSpPr>
            <a:spLocks noGrp="1"/>
          </p:cNvSpPr>
          <p:nvPr>
            <p:ph type="title" hasCustomPrompt="1"/>
          </p:nvPr>
        </p:nvSpPr>
        <p:spPr>
          <a:xfrm>
            <a:off x="299401" y="108121"/>
            <a:ext cx="8051577" cy="659096"/>
          </a:xfrm>
        </p:spPr>
        <p:txBody>
          <a:bodyPr lIns="25200" tIns="25200" rIns="25200" bIns="25200">
            <a:noAutofit/>
          </a:bodyPr>
          <a:lstStyle>
            <a:lvl1pPr algn="l">
              <a:defRPr sz="4395">
                <a:solidFill>
                  <a:schemeClr val="tx1">
                    <a:lumMod val="85000"/>
                    <a:lumOff val="15000"/>
                  </a:schemeClr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  <p:sp>
        <p:nvSpPr>
          <p:cNvPr id="14" name="19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299400" y="744522"/>
            <a:ext cx="6228401" cy="5130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600">
                <a:solidFill>
                  <a:schemeClr val="tx1">
                    <a:lumMod val="65000"/>
                    <a:lumOff val="35000"/>
                  </a:schemeClr>
                </a:solidFill>
                <a:latin typeface="Bebas Neue Regular" panose="00000500000000000000" pitchFamily="50" charset="0"/>
                <a:ea typeface="Roboto Light" panose="02000000000000000000" pitchFamily="2" charset="0"/>
              </a:defRPr>
            </a:lvl1pPr>
          </a:lstStyle>
          <a:p>
            <a:pPr lvl="0"/>
            <a:r>
              <a:rPr lang="es-ES" dirty="0"/>
              <a:t>Sub-título</a:t>
            </a:r>
            <a:endParaRPr lang="es-ES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22741" y="385592"/>
            <a:ext cx="2762860" cy="4197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Titulo 1 - 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1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673600" y="6421140"/>
            <a:ext cx="2844800" cy="365125"/>
          </a:xfrm>
          <a:prstGeom prst="rect">
            <a:avLst/>
          </a:prstGeom>
        </p:spPr>
        <p:txBody>
          <a:bodyPr/>
          <a:lstStyle>
            <a:lvl1pPr algn="ctr">
              <a:defRPr sz="1330">
                <a:solidFill>
                  <a:srgbClr val="173962"/>
                </a:solidFill>
              </a:defRPr>
            </a:lvl1pPr>
          </a:lstStyle>
          <a:p>
            <a:fld id="{68712E37-372C-4F66-9422-99D585A484B7}" type="slidenum">
              <a:rPr lang="fr-FR" smtClean="0"/>
            </a:fld>
            <a:endParaRPr lang="fr-FR" dirty="0"/>
          </a:p>
        </p:txBody>
      </p:sp>
      <p:sp>
        <p:nvSpPr>
          <p:cNvPr id="21" name="20 Título"/>
          <p:cNvSpPr>
            <a:spLocks noGrp="1"/>
          </p:cNvSpPr>
          <p:nvPr>
            <p:ph type="title" hasCustomPrompt="1"/>
          </p:nvPr>
        </p:nvSpPr>
        <p:spPr>
          <a:xfrm>
            <a:off x="766233" y="262555"/>
            <a:ext cx="7584744" cy="47775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730">
                <a:solidFill>
                  <a:srgbClr val="173962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  <p:pic>
        <p:nvPicPr>
          <p:cNvPr id="9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01" y="6404117"/>
            <a:ext cx="865671" cy="366206"/>
          </a:xfrm>
          <a:prstGeom prst="rect">
            <a:avLst/>
          </a:prstGeom>
        </p:spPr>
      </p:pic>
      <p:sp>
        <p:nvSpPr>
          <p:cNvPr id="8" name="17 Rectángulo"/>
          <p:cNvSpPr/>
          <p:nvPr userDrawn="1"/>
        </p:nvSpPr>
        <p:spPr>
          <a:xfrm>
            <a:off x="575734" y="334125"/>
            <a:ext cx="60959" cy="600577"/>
          </a:xfrm>
          <a:prstGeom prst="rect">
            <a:avLst/>
          </a:prstGeom>
          <a:solidFill>
            <a:srgbClr val="173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7" name="Rectángulo 6"/>
          <p:cNvSpPr/>
          <p:nvPr userDrawn="1"/>
        </p:nvSpPr>
        <p:spPr>
          <a:xfrm>
            <a:off x="10560150" y="6404116"/>
            <a:ext cx="1056117" cy="328369"/>
          </a:xfrm>
          <a:prstGeom prst="rect">
            <a:avLst/>
          </a:prstGeom>
          <a:solidFill>
            <a:srgbClr val="E509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195" dirty="0"/>
              <a:t>logo</a:t>
            </a:r>
            <a:endParaRPr lang="es-ES" sz="3195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ulo 2 - 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17 Rectángulo"/>
          <p:cNvSpPr/>
          <p:nvPr userDrawn="1"/>
        </p:nvSpPr>
        <p:spPr>
          <a:xfrm>
            <a:off x="575734" y="334125"/>
            <a:ext cx="60959" cy="600577"/>
          </a:xfrm>
          <a:prstGeom prst="rect">
            <a:avLst/>
          </a:prstGeom>
          <a:solidFill>
            <a:srgbClr val="173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15" name="1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673600" y="6421140"/>
            <a:ext cx="2844800" cy="365125"/>
          </a:xfrm>
          <a:prstGeom prst="rect">
            <a:avLst/>
          </a:prstGeom>
        </p:spPr>
        <p:txBody>
          <a:bodyPr/>
          <a:lstStyle>
            <a:lvl1pPr algn="ctr">
              <a:defRPr sz="1330">
                <a:solidFill>
                  <a:srgbClr val="173962"/>
                </a:solidFill>
              </a:defRPr>
            </a:lvl1pPr>
          </a:lstStyle>
          <a:p>
            <a:fld id="{68712E37-372C-4F66-9422-99D585A484B7}" type="slidenum">
              <a:rPr lang="fr-FR" smtClean="0"/>
            </a:fld>
            <a:endParaRPr lang="fr-FR" dirty="0"/>
          </a:p>
        </p:txBody>
      </p:sp>
      <p:sp>
        <p:nvSpPr>
          <p:cNvPr id="20" name="19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766234" y="685335"/>
            <a:ext cx="5761567" cy="28643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865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pPr lvl="0"/>
            <a:r>
              <a:rPr lang="es-ES" dirty="0"/>
              <a:t>Sub-título</a:t>
            </a:r>
            <a:endParaRPr lang="es-ES" dirty="0"/>
          </a:p>
        </p:txBody>
      </p:sp>
      <p:sp>
        <p:nvSpPr>
          <p:cNvPr id="21" name="20 Título"/>
          <p:cNvSpPr>
            <a:spLocks noGrp="1"/>
          </p:cNvSpPr>
          <p:nvPr>
            <p:ph type="title" hasCustomPrompt="1"/>
          </p:nvPr>
        </p:nvSpPr>
        <p:spPr>
          <a:xfrm>
            <a:off x="766233" y="262390"/>
            <a:ext cx="7584744" cy="47775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730">
                <a:solidFill>
                  <a:srgbClr val="173962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  <p:pic>
        <p:nvPicPr>
          <p:cNvPr id="9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01" y="6404117"/>
            <a:ext cx="865671" cy="366206"/>
          </a:xfrm>
          <a:prstGeom prst="rect">
            <a:avLst/>
          </a:prstGeom>
        </p:spPr>
      </p:pic>
      <p:sp>
        <p:nvSpPr>
          <p:cNvPr id="11" name="Rectángulo 10"/>
          <p:cNvSpPr/>
          <p:nvPr userDrawn="1"/>
        </p:nvSpPr>
        <p:spPr>
          <a:xfrm>
            <a:off x="10560150" y="6404116"/>
            <a:ext cx="1056117" cy="328369"/>
          </a:xfrm>
          <a:prstGeom prst="rect">
            <a:avLst/>
          </a:prstGeom>
          <a:solidFill>
            <a:srgbClr val="E509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195" dirty="0"/>
              <a:t>logo</a:t>
            </a:r>
            <a:endParaRPr lang="es-ES" sz="3195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ulo 2 - neg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1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673600" y="6421140"/>
            <a:ext cx="2844800" cy="365125"/>
          </a:xfrm>
          <a:prstGeom prst="rect">
            <a:avLst/>
          </a:prstGeom>
        </p:spPr>
        <p:txBody>
          <a:bodyPr/>
          <a:lstStyle>
            <a:lvl1pPr algn="ctr">
              <a:defRPr sz="1330">
                <a:solidFill>
                  <a:schemeClr val="tx1"/>
                </a:solidFill>
              </a:defRPr>
            </a:lvl1pPr>
          </a:lstStyle>
          <a:p>
            <a:fld id="{68712E37-372C-4F66-9422-99D585A484B7}" type="slidenum">
              <a:rPr lang="fr-FR" smtClean="0"/>
            </a:fld>
            <a:endParaRPr lang="fr-FR" dirty="0"/>
          </a:p>
        </p:txBody>
      </p:sp>
      <p:pic>
        <p:nvPicPr>
          <p:cNvPr id="9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01" y="6404117"/>
            <a:ext cx="865671" cy="366206"/>
          </a:xfrm>
          <a:prstGeom prst="rect">
            <a:avLst/>
          </a:prstGeom>
        </p:spPr>
      </p:pic>
      <p:sp>
        <p:nvSpPr>
          <p:cNvPr id="11" name="17 Rectángulo"/>
          <p:cNvSpPr/>
          <p:nvPr userDrawn="1"/>
        </p:nvSpPr>
        <p:spPr>
          <a:xfrm>
            <a:off x="575734" y="334125"/>
            <a:ext cx="60959" cy="6005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13" name="20 Título"/>
          <p:cNvSpPr>
            <a:spLocks noGrp="1"/>
          </p:cNvSpPr>
          <p:nvPr>
            <p:ph type="title" hasCustomPrompt="1"/>
          </p:nvPr>
        </p:nvSpPr>
        <p:spPr>
          <a:xfrm>
            <a:off x="766233" y="262390"/>
            <a:ext cx="7584744" cy="47775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730">
                <a:solidFill>
                  <a:schemeClr val="tx1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  <p:sp>
        <p:nvSpPr>
          <p:cNvPr id="14" name="19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766234" y="685335"/>
            <a:ext cx="5761567" cy="28643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865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pPr lvl="0"/>
            <a:r>
              <a:rPr lang="es-ES" dirty="0"/>
              <a:t>Sub-título</a:t>
            </a:r>
            <a:endParaRPr lang="es-ES" dirty="0"/>
          </a:p>
        </p:txBody>
      </p:sp>
      <p:sp>
        <p:nvSpPr>
          <p:cNvPr id="8" name="Rectángulo 7"/>
          <p:cNvSpPr/>
          <p:nvPr userDrawn="1"/>
        </p:nvSpPr>
        <p:spPr>
          <a:xfrm>
            <a:off x="10560150" y="6404116"/>
            <a:ext cx="1056117" cy="328369"/>
          </a:xfrm>
          <a:prstGeom prst="rect">
            <a:avLst/>
          </a:prstGeom>
          <a:solidFill>
            <a:srgbClr val="E509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195" dirty="0"/>
              <a:t>logo</a:t>
            </a:r>
            <a:endParaRPr lang="es-ES" sz="3195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Diapositiva basic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01" y="6404117"/>
            <a:ext cx="865671" cy="366206"/>
          </a:xfrm>
          <a:prstGeom prst="rect">
            <a:avLst/>
          </a:prstGeom>
        </p:spPr>
      </p:pic>
      <p:sp>
        <p:nvSpPr>
          <p:cNvPr id="4" name="Rectángulo 3"/>
          <p:cNvSpPr/>
          <p:nvPr userDrawn="1"/>
        </p:nvSpPr>
        <p:spPr>
          <a:xfrm>
            <a:off x="10560150" y="6404116"/>
            <a:ext cx="1056117" cy="328369"/>
          </a:xfrm>
          <a:prstGeom prst="rect">
            <a:avLst/>
          </a:prstGeom>
          <a:solidFill>
            <a:srgbClr val="E509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195" dirty="0"/>
              <a:t>logo</a:t>
            </a:r>
            <a:endParaRPr lang="es-ES" sz="3195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Z:\Havas PPTs\HALF YEAR\Contenidos\base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 bwMode="auto">
          <a:xfrm>
            <a:off x="2" y="1"/>
            <a:ext cx="12191996" cy="6857999"/>
          </a:xfrm>
          <a:prstGeom prst="rect">
            <a:avLst/>
          </a:prstGeom>
          <a:noFill/>
        </p:spPr>
      </p:pic>
      <p:sp>
        <p:nvSpPr>
          <p:cNvPr id="6" name="5 Título"/>
          <p:cNvSpPr>
            <a:spLocks noGrp="1"/>
          </p:cNvSpPr>
          <p:nvPr>
            <p:ph type="title"/>
          </p:nvPr>
        </p:nvSpPr>
        <p:spPr>
          <a:xfrm>
            <a:off x="406246" y="452670"/>
            <a:ext cx="11145513" cy="580085"/>
          </a:xfrm>
        </p:spPr>
        <p:txBody>
          <a:bodyPr/>
          <a:lstStyle>
            <a:lvl1pPr>
              <a:defRPr sz="2665">
                <a:solidFill>
                  <a:schemeClr val="tx1"/>
                </a:solidFill>
                <a:latin typeface="+mj-lt"/>
                <a:cs typeface="Gotham Book" pitchFamily="50" charset="0"/>
              </a:defRPr>
            </a:lvl1pPr>
          </a:lstStyle>
          <a:p>
            <a:endParaRPr lang="en-GB" dirty="0"/>
          </a:p>
        </p:txBody>
      </p:sp>
      <p:sp>
        <p:nvSpPr>
          <p:cNvPr id="7" name="6 CuadroTexto"/>
          <p:cNvSpPr txBox="1"/>
          <p:nvPr userDrawn="1"/>
        </p:nvSpPr>
        <p:spPr>
          <a:xfrm>
            <a:off x="431371" y="6408439"/>
            <a:ext cx="1632181" cy="307776"/>
          </a:xfrm>
          <a:prstGeom prst="rect">
            <a:avLst/>
          </a:prstGeom>
        </p:spPr>
        <p:txBody>
          <a:bodyPr/>
          <a:lstStyle>
            <a:defPPr>
              <a:defRPr lang="es-ES"/>
            </a:defPPr>
            <a:lvl1pPr>
              <a:defRPr sz="900">
                <a:solidFill>
                  <a:srgbClr val="878787"/>
                </a:solidFill>
              </a:defRPr>
            </a:lvl1pPr>
          </a:lstStyle>
          <a:p>
            <a:pPr lvl="0" algn="l"/>
            <a:fld id="{6C25C52D-082E-4AD2-9375-CB9031A5AE5E}" type="slidenum">
              <a:rPr lang="en-GB" sz="1200" smtClean="0">
                <a:solidFill>
                  <a:schemeClr val="tx1"/>
                </a:solidFill>
              </a:rPr>
            </a:fld>
            <a:endParaRPr lang="en-GB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730">
                <a:latin typeface="Bebas Neue Regular" panose="00000500000000000000" pitchFamily="50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fr-FR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s-ES"/>
              <a:t>mmmmmmmm</a:t>
            </a:r>
            <a:endParaRPr lang="fr-FR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seño personalizado">
    <p:bg>
      <p:bgPr>
        <a:gradFill>
          <a:gsLst>
            <a:gs pos="0">
              <a:srgbClr val="0F2641"/>
            </a:gs>
            <a:gs pos="50000">
              <a:srgbClr val="173962"/>
            </a:gs>
            <a:gs pos="100000">
              <a:srgbClr val="2863AA"/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60620"/>
          <a:stretch>
            <a:fillRect/>
          </a:stretch>
        </p:blipFill>
        <p:spPr>
          <a:xfrm rot="10800000">
            <a:off x="-38101" y="-19033"/>
            <a:ext cx="12230101" cy="2305018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75454"/>
          <a:stretch>
            <a:fillRect/>
          </a:stretch>
        </p:blipFill>
        <p:spPr>
          <a:xfrm>
            <a:off x="16501" y="5453711"/>
            <a:ext cx="12175499" cy="1428475"/>
          </a:xfrm>
          <a:prstGeom prst="rect">
            <a:avLst/>
          </a:prstGeom>
        </p:spPr>
      </p:pic>
      <p:grpSp>
        <p:nvGrpSpPr>
          <p:cNvPr id="13" name="Agrupar 20"/>
          <p:cNvGrpSpPr/>
          <p:nvPr userDrawn="1"/>
        </p:nvGrpSpPr>
        <p:grpSpPr>
          <a:xfrm>
            <a:off x="4319803" y="2311311"/>
            <a:ext cx="3552395" cy="542157"/>
            <a:chOff x="1980783" y="2860693"/>
            <a:chExt cx="8218294" cy="1255416"/>
          </a:xfrm>
        </p:grpSpPr>
        <p:pic>
          <p:nvPicPr>
            <p:cNvPr id="14" name="Imagen 13"/>
            <p:cNvPicPr>
              <a:picLocks noChangeAspect="1"/>
            </p:cNvPicPr>
            <p:nvPr/>
          </p:nvPicPr>
          <p:blipFill rotWithShape="1">
            <a:blip r:embed="rId3" cstate="screen">
              <a:lum bright="70000" contrast="-70000"/>
            </a:blip>
            <a:srcRect/>
            <a:stretch>
              <a:fillRect/>
            </a:stretch>
          </p:blipFill>
          <p:spPr>
            <a:xfrm>
              <a:off x="1980783" y="2860693"/>
              <a:ext cx="4653426" cy="1255416"/>
            </a:xfrm>
            <a:prstGeom prst="rect">
              <a:avLst/>
            </a:prstGeom>
          </p:spPr>
        </p:pic>
        <p:pic>
          <p:nvPicPr>
            <p:cNvPr id="15" name="Imagen 14"/>
            <p:cNvPicPr>
              <a:picLocks noChangeAspect="1"/>
            </p:cNvPicPr>
            <p:nvPr/>
          </p:nvPicPr>
          <p:blipFill rotWithShape="1">
            <a:blip r:embed="rId4" cstate="screen">
              <a:lum bright="70000" contrast="-70000"/>
            </a:blip>
            <a:srcRect b="-7336"/>
            <a:stretch>
              <a:fillRect/>
            </a:stretch>
          </p:blipFill>
          <p:spPr>
            <a:xfrm>
              <a:off x="6854160" y="3212030"/>
              <a:ext cx="3344917" cy="726923"/>
            </a:xfrm>
            <a:prstGeom prst="rect">
              <a:avLst/>
            </a:prstGeom>
          </p:spPr>
        </p:pic>
      </p:grpSp>
      <p:sp>
        <p:nvSpPr>
          <p:cNvPr id="16" name="1 Título"/>
          <p:cNvSpPr>
            <a:spLocks noGrp="1"/>
          </p:cNvSpPr>
          <p:nvPr>
            <p:ph type="title" hasCustomPrompt="1"/>
          </p:nvPr>
        </p:nvSpPr>
        <p:spPr>
          <a:xfrm>
            <a:off x="2159563" y="3049856"/>
            <a:ext cx="7680853" cy="858753"/>
          </a:xfrm>
        </p:spPr>
        <p:txBody>
          <a:bodyPr>
            <a:noAutofit/>
          </a:bodyPr>
          <a:lstStyle>
            <a:lvl1pPr>
              <a:defRPr sz="3730">
                <a:solidFill>
                  <a:schemeClr val="bg1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TITULO PATRON</a:t>
            </a:r>
            <a:endParaRPr lang="fr-FR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eño personalizado">
    <p:bg>
      <p:bgPr>
        <a:solidFill>
          <a:srgbClr val="1AA0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60620"/>
          <a:stretch>
            <a:fillRect/>
          </a:stretch>
        </p:blipFill>
        <p:spPr>
          <a:xfrm rot="10800000">
            <a:off x="-38101" y="-19033"/>
            <a:ext cx="12230101" cy="2305018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75454"/>
          <a:stretch>
            <a:fillRect/>
          </a:stretch>
        </p:blipFill>
        <p:spPr>
          <a:xfrm>
            <a:off x="16501" y="5453711"/>
            <a:ext cx="12175499" cy="1428475"/>
          </a:xfrm>
          <a:prstGeom prst="rect">
            <a:avLst/>
          </a:prstGeom>
        </p:spPr>
      </p:pic>
      <p:sp>
        <p:nvSpPr>
          <p:cNvPr id="16" name="1 Título"/>
          <p:cNvSpPr>
            <a:spLocks noGrp="1"/>
          </p:cNvSpPr>
          <p:nvPr>
            <p:ph type="title" hasCustomPrompt="1"/>
          </p:nvPr>
        </p:nvSpPr>
        <p:spPr>
          <a:xfrm>
            <a:off x="2159563" y="3049856"/>
            <a:ext cx="7680853" cy="858753"/>
          </a:xfrm>
        </p:spPr>
        <p:txBody>
          <a:bodyPr>
            <a:noAutofit/>
          </a:bodyPr>
          <a:lstStyle>
            <a:lvl1pPr>
              <a:defRPr sz="3730">
                <a:solidFill>
                  <a:schemeClr val="bg1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TITULO PATRON</a:t>
            </a:r>
            <a:endParaRPr lang="fr-FR" dirty="0"/>
          </a:p>
        </p:txBody>
      </p:sp>
      <p:grpSp>
        <p:nvGrpSpPr>
          <p:cNvPr id="8" name="Agrupar 20"/>
          <p:cNvGrpSpPr/>
          <p:nvPr userDrawn="1"/>
        </p:nvGrpSpPr>
        <p:grpSpPr>
          <a:xfrm>
            <a:off x="4319803" y="2311311"/>
            <a:ext cx="3552395" cy="542157"/>
            <a:chOff x="1980783" y="2860693"/>
            <a:chExt cx="8218294" cy="1255416"/>
          </a:xfrm>
        </p:grpSpPr>
        <p:pic>
          <p:nvPicPr>
            <p:cNvPr id="9" name="Imagen 8"/>
            <p:cNvPicPr>
              <a:picLocks noChangeAspect="1"/>
            </p:cNvPicPr>
            <p:nvPr/>
          </p:nvPicPr>
          <p:blipFill rotWithShape="1">
            <a:blip r:embed="rId3" cstate="screen"/>
            <a:srcRect/>
            <a:stretch>
              <a:fillRect/>
            </a:stretch>
          </p:blipFill>
          <p:spPr>
            <a:xfrm>
              <a:off x="1980783" y="2860693"/>
              <a:ext cx="4653426" cy="1255416"/>
            </a:xfrm>
            <a:prstGeom prst="rect">
              <a:avLst/>
            </a:prstGeom>
          </p:spPr>
        </p:pic>
        <p:pic>
          <p:nvPicPr>
            <p:cNvPr id="10" name="Imagen 9"/>
            <p:cNvPicPr>
              <a:picLocks noChangeAspect="1"/>
            </p:cNvPicPr>
            <p:nvPr/>
          </p:nvPicPr>
          <p:blipFill rotWithShape="1">
            <a:blip r:embed="rId4" cstate="screen"/>
            <a:srcRect b="-7336"/>
            <a:stretch>
              <a:fillRect/>
            </a:stretch>
          </p:blipFill>
          <p:spPr>
            <a:xfrm>
              <a:off x="6854160" y="3212030"/>
              <a:ext cx="3344917" cy="726923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bg>
      <p:bgPr>
        <a:gradFill>
          <a:gsLst>
            <a:gs pos="0">
              <a:schemeClr val="bg1">
                <a:lumMod val="85000"/>
                <a:shade val="30000"/>
                <a:satMod val="115000"/>
              </a:schemeClr>
            </a:gs>
            <a:gs pos="50000">
              <a:schemeClr val="bg1">
                <a:lumMod val="85000"/>
                <a:shade val="67500"/>
                <a:satMod val="115000"/>
              </a:schemeClr>
            </a:gs>
            <a:gs pos="100000">
              <a:schemeClr val="bg1">
                <a:lumMod val="85000"/>
                <a:shade val="100000"/>
                <a:satMod val="115000"/>
              </a:schemeClr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60620"/>
          <a:stretch>
            <a:fillRect/>
          </a:stretch>
        </p:blipFill>
        <p:spPr>
          <a:xfrm rot="10800000">
            <a:off x="-38101" y="-19032"/>
            <a:ext cx="12251143" cy="230898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75454"/>
          <a:stretch>
            <a:fillRect/>
          </a:stretch>
        </p:blipFill>
        <p:spPr>
          <a:xfrm>
            <a:off x="16501" y="5453711"/>
            <a:ext cx="12175499" cy="1428475"/>
          </a:xfrm>
          <a:prstGeom prst="rect">
            <a:avLst/>
          </a:prstGeom>
        </p:spPr>
      </p:pic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159563" y="2999624"/>
            <a:ext cx="7680853" cy="858753"/>
          </a:xfrm>
        </p:spPr>
        <p:txBody>
          <a:bodyPr>
            <a:noAutofit/>
          </a:bodyPr>
          <a:lstStyle>
            <a:lvl1pPr>
              <a:defRPr sz="3730"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fr-FR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0"/>
          </p:nvPr>
        </p:nvSpPr>
        <p:spPr>
          <a:xfrm>
            <a:off x="4059403" y="4292296"/>
            <a:ext cx="3860800" cy="365125"/>
          </a:xfrm>
        </p:spPr>
        <p:txBody>
          <a:bodyPr/>
          <a:lstStyle>
            <a:lvl1pPr>
              <a:defRPr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s-ES"/>
              <a:t>mmmmmmmm</a:t>
            </a:r>
            <a:endParaRPr lang="fr-FR" dirty="0"/>
          </a:p>
        </p:txBody>
      </p:sp>
      <p:grpSp>
        <p:nvGrpSpPr>
          <p:cNvPr id="7" name="Agrupar 20"/>
          <p:cNvGrpSpPr/>
          <p:nvPr userDrawn="1"/>
        </p:nvGrpSpPr>
        <p:grpSpPr>
          <a:xfrm>
            <a:off x="4319803" y="2311311"/>
            <a:ext cx="3552395" cy="542157"/>
            <a:chOff x="1980783" y="2860693"/>
            <a:chExt cx="8218294" cy="1255416"/>
          </a:xfrm>
        </p:grpSpPr>
        <p:pic>
          <p:nvPicPr>
            <p:cNvPr id="8" name="Imagen 7"/>
            <p:cNvPicPr>
              <a:picLocks noChangeAspect="1"/>
            </p:cNvPicPr>
            <p:nvPr/>
          </p:nvPicPr>
          <p:blipFill rotWithShape="1">
            <a:blip r:embed="rId3" cstate="screen"/>
            <a:srcRect/>
            <a:stretch>
              <a:fillRect/>
            </a:stretch>
          </p:blipFill>
          <p:spPr>
            <a:xfrm>
              <a:off x="1980783" y="2860693"/>
              <a:ext cx="4653426" cy="1255416"/>
            </a:xfrm>
            <a:prstGeom prst="rect">
              <a:avLst/>
            </a:prstGeom>
          </p:spPr>
        </p:pic>
        <p:pic>
          <p:nvPicPr>
            <p:cNvPr id="9" name="Imagen 8"/>
            <p:cNvPicPr>
              <a:picLocks noChangeAspect="1"/>
            </p:cNvPicPr>
            <p:nvPr/>
          </p:nvPicPr>
          <p:blipFill rotWithShape="1">
            <a:blip r:embed="rId4" cstate="screen"/>
            <a:srcRect b="-7336"/>
            <a:stretch>
              <a:fillRect/>
            </a:stretch>
          </p:blipFill>
          <p:spPr>
            <a:xfrm>
              <a:off x="6854160" y="3212030"/>
              <a:ext cx="3344917" cy="726923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3_Titulo 2 - neg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1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673600" y="6421140"/>
            <a:ext cx="2844800" cy="365125"/>
          </a:xfrm>
          <a:prstGeom prst="rect">
            <a:avLst/>
          </a:prstGeom>
        </p:spPr>
        <p:txBody>
          <a:bodyPr/>
          <a:lstStyle>
            <a:lvl1pPr algn="ctr">
              <a:defRPr sz="133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8712E37-372C-4F66-9422-99D585A484B7}" type="slidenum">
              <a:rPr lang="fr-FR" smtClean="0"/>
            </a:fld>
            <a:endParaRPr lang="fr-FR" dirty="0"/>
          </a:p>
        </p:txBody>
      </p:sp>
      <p:sp>
        <p:nvSpPr>
          <p:cNvPr id="13" name="20 Título"/>
          <p:cNvSpPr>
            <a:spLocks noGrp="1"/>
          </p:cNvSpPr>
          <p:nvPr>
            <p:ph type="title" hasCustomPrompt="1"/>
          </p:nvPr>
        </p:nvSpPr>
        <p:spPr>
          <a:xfrm>
            <a:off x="299401" y="81053"/>
            <a:ext cx="8051577" cy="659096"/>
          </a:xfrm>
        </p:spPr>
        <p:txBody>
          <a:bodyPr lIns="25200" tIns="25200" rIns="25200" bIns="25200">
            <a:noAutofit/>
          </a:bodyPr>
          <a:lstStyle>
            <a:lvl1pPr algn="l">
              <a:defRPr sz="4395">
                <a:solidFill>
                  <a:schemeClr val="tx1">
                    <a:lumMod val="85000"/>
                    <a:lumOff val="15000"/>
                  </a:schemeClr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  <p:sp>
        <p:nvSpPr>
          <p:cNvPr id="14" name="19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299400" y="744522"/>
            <a:ext cx="6228401" cy="5130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600">
                <a:solidFill>
                  <a:schemeClr val="tx1">
                    <a:lumMod val="65000"/>
                    <a:lumOff val="3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pPr lvl="0"/>
            <a:r>
              <a:rPr lang="es-ES" dirty="0"/>
              <a:t>Sub-título</a:t>
            </a:r>
            <a:endParaRPr lang="es-ES" dirty="0"/>
          </a:p>
        </p:txBody>
      </p:sp>
      <p:pic>
        <p:nvPicPr>
          <p:cNvPr id="12" name="Imagen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022741" y="385592"/>
            <a:ext cx="2762860" cy="4197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eño personalizado">
    <p:bg>
      <p:bgPr>
        <a:gradFill>
          <a:gsLst>
            <a:gs pos="0">
              <a:schemeClr val="bg1">
                <a:lumMod val="85000"/>
                <a:shade val="30000"/>
                <a:satMod val="115000"/>
              </a:schemeClr>
            </a:gs>
            <a:gs pos="50000">
              <a:schemeClr val="bg1">
                <a:lumMod val="85000"/>
                <a:shade val="67500"/>
                <a:satMod val="115000"/>
              </a:schemeClr>
            </a:gs>
            <a:gs pos="100000">
              <a:schemeClr val="bg1">
                <a:lumMod val="85000"/>
                <a:shade val="100000"/>
                <a:satMod val="115000"/>
              </a:schemeClr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60620"/>
          <a:stretch>
            <a:fillRect/>
          </a:stretch>
        </p:blipFill>
        <p:spPr>
          <a:xfrm rot="10800000">
            <a:off x="-38101" y="-19033"/>
            <a:ext cx="12230101" cy="2305018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75454"/>
          <a:stretch>
            <a:fillRect/>
          </a:stretch>
        </p:blipFill>
        <p:spPr>
          <a:xfrm>
            <a:off x="16501" y="5453711"/>
            <a:ext cx="12175499" cy="14284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parador titular">
    <p:bg>
      <p:bgPr>
        <a:solidFill>
          <a:srgbClr val="1739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Rectángulo"/>
          <p:cNvSpPr/>
          <p:nvPr userDrawn="1"/>
        </p:nvSpPr>
        <p:spPr>
          <a:xfrm>
            <a:off x="1295467" y="5155592"/>
            <a:ext cx="96011" cy="8632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0" name="20 Título"/>
          <p:cNvSpPr>
            <a:spLocks noGrp="1"/>
          </p:cNvSpPr>
          <p:nvPr>
            <p:ph type="title" hasCustomPrompt="1"/>
          </p:nvPr>
        </p:nvSpPr>
        <p:spPr>
          <a:xfrm>
            <a:off x="1487488" y="5155593"/>
            <a:ext cx="7584744" cy="85903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265">
                <a:solidFill>
                  <a:schemeClr val="bg1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dor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Rectángulo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173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7" name="6 Rectángulo"/>
          <p:cNvSpPr/>
          <p:nvPr userDrawn="1"/>
        </p:nvSpPr>
        <p:spPr>
          <a:xfrm>
            <a:off x="1295467" y="5155592"/>
            <a:ext cx="96011" cy="8632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0" name="20 Título"/>
          <p:cNvSpPr>
            <a:spLocks noGrp="1"/>
          </p:cNvSpPr>
          <p:nvPr>
            <p:ph type="title" hasCustomPrompt="1"/>
          </p:nvPr>
        </p:nvSpPr>
        <p:spPr>
          <a:xfrm>
            <a:off x="1487488" y="5155593"/>
            <a:ext cx="7584744" cy="85903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195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parador titu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Rectángulo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173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7" name="6 Rectángulo"/>
          <p:cNvSpPr/>
          <p:nvPr userDrawn="1"/>
        </p:nvSpPr>
        <p:spPr>
          <a:xfrm>
            <a:off x="1295467" y="5155592"/>
            <a:ext cx="96011" cy="8632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0" name="20 Título"/>
          <p:cNvSpPr>
            <a:spLocks noGrp="1"/>
          </p:cNvSpPr>
          <p:nvPr>
            <p:ph type="title" hasCustomPrompt="1"/>
          </p:nvPr>
        </p:nvSpPr>
        <p:spPr>
          <a:xfrm>
            <a:off x="1487488" y="5031326"/>
            <a:ext cx="7584744" cy="64540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4265">
                <a:solidFill>
                  <a:schemeClr val="bg1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1487490" y="5610581"/>
            <a:ext cx="7409157" cy="445145"/>
          </a:xfrm>
          <a:prstGeom prst="rect">
            <a:avLst/>
          </a:prstGeom>
        </p:spPr>
        <p:txBody>
          <a:bodyPr vert="horz" lIns="90000" tIns="0" rIns="0" bIns="0" rtlCol="0" anchor="ctr">
            <a:normAutofit lnSpcReduction="10000"/>
          </a:bodyPr>
          <a:lstStyle>
            <a:lvl1pPr>
              <a:defRPr lang="es-ES" sz="2665" dirty="0" smtClean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j-cs"/>
              </a:defRPr>
            </a:lvl1pPr>
            <a:lvl2pPr marL="228600" indent="0">
              <a:buNone/>
              <a:defRPr lang="es-ES" sz="2400" dirty="0" smtClean="0"/>
            </a:lvl2pPr>
            <a:lvl3pPr>
              <a:defRPr lang="es-ES" sz="2400" dirty="0" smtClean="0"/>
            </a:lvl3pPr>
            <a:lvl4pPr>
              <a:defRPr lang="es-ES" sz="2400" dirty="0" smtClean="0"/>
            </a:lvl4pPr>
            <a:lvl5pPr>
              <a:defRPr lang="es-ES" sz="2400" dirty="0"/>
            </a:lvl5pPr>
          </a:lstStyle>
          <a:p>
            <a:pPr marL="0" lvl="0">
              <a:spcBef>
                <a:spcPct val="0"/>
              </a:spcBef>
              <a:buNone/>
            </a:pPr>
            <a:r>
              <a:rPr lang="es-ES" dirty="0"/>
              <a:t>Subtitulo</a:t>
            </a:r>
            <a:endParaRPr lang="es-E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eño personalizado">
    <p:bg>
      <p:bgPr>
        <a:gradFill>
          <a:gsLst>
            <a:gs pos="0">
              <a:schemeClr val="bg1">
                <a:lumMod val="85000"/>
                <a:shade val="30000"/>
                <a:satMod val="115000"/>
              </a:schemeClr>
            </a:gs>
            <a:gs pos="50000">
              <a:schemeClr val="bg1">
                <a:lumMod val="85000"/>
                <a:shade val="67500"/>
                <a:satMod val="115000"/>
              </a:schemeClr>
            </a:gs>
            <a:gs pos="100000">
              <a:schemeClr val="bg1">
                <a:lumMod val="85000"/>
                <a:shade val="100000"/>
                <a:satMod val="115000"/>
              </a:schemeClr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60620"/>
          <a:stretch>
            <a:fillRect/>
          </a:stretch>
        </p:blipFill>
        <p:spPr>
          <a:xfrm rot="10800000">
            <a:off x="-38101" y="-19033"/>
            <a:ext cx="12230101" cy="2305018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75454"/>
          <a:stretch>
            <a:fillRect/>
          </a:stretch>
        </p:blipFill>
        <p:spPr>
          <a:xfrm>
            <a:off x="16501" y="5453711"/>
            <a:ext cx="12175499" cy="1428475"/>
          </a:xfrm>
          <a:prstGeom prst="rect">
            <a:avLst/>
          </a:prstGeom>
        </p:spPr>
      </p:pic>
      <p:sp>
        <p:nvSpPr>
          <p:cNvPr id="13" name="6 Rectángulo"/>
          <p:cNvSpPr/>
          <p:nvPr userDrawn="1"/>
        </p:nvSpPr>
        <p:spPr>
          <a:xfrm>
            <a:off x="1295467" y="4675983"/>
            <a:ext cx="96011" cy="863297"/>
          </a:xfrm>
          <a:prstGeom prst="rect">
            <a:avLst/>
          </a:prstGeom>
          <a:solidFill>
            <a:srgbClr val="173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20 Título"/>
          <p:cNvSpPr>
            <a:spLocks noGrp="1"/>
          </p:cNvSpPr>
          <p:nvPr>
            <p:ph type="title" hasCustomPrompt="1"/>
          </p:nvPr>
        </p:nvSpPr>
        <p:spPr>
          <a:xfrm>
            <a:off x="1487488" y="4675984"/>
            <a:ext cx="7584744" cy="85903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265">
                <a:solidFill>
                  <a:srgbClr val="173962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parador titu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Rectángulo"/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7" name="6 Rectángulo"/>
          <p:cNvSpPr/>
          <p:nvPr userDrawn="1"/>
        </p:nvSpPr>
        <p:spPr>
          <a:xfrm>
            <a:off x="1295467" y="5155592"/>
            <a:ext cx="96011" cy="8632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0" name="20 Título"/>
          <p:cNvSpPr>
            <a:spLocks noGrp="1"/>
          </p:cNvSpPr>
          <p:nvPr>
            <p:ph type="title" hasCustomPrompt="1"/>
          </p:nvPr>
        </p:nvSpPr>
        <p:spPr>
          <a:xfrm>
            <a:off x="1487488" y="5155593"/>
            <a:ext cx="7584744" cy="859035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4265">
                <a:solidFill>
                  <a:schemeClr val="bg1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bg>
      <p:bgPr>
        <a:gradFill>
          <a:gsLst>
            <a:gs pos="0">
              <a:schemeClr val="bg1">
                <a:lumMod val="85000"/>
                <a:shade val="30000"/>
                <a:satMod val="115000"/>
              </a:schemeClr>
            </a:gs>
            <a:gs pos="50000">
              <a:schemeClr val="bg1">
                <a:lumMod val="85000"/>
                <a:shade val="67500"/>
                <a:satMod val="115000"/>
              </a:schemeClr>
            </a:gs>
            <a:gs pos="100000">
              <a:schemeClr val="bg1">
                <a:lumMod val="85000"/>
                <a:shade val="100000"/>
                <a:satMod val="115000"/>
              </a:schemeClr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60620"/>
          <a:stretch>
            <a:fillRect/>
          </a:stretch>
        </p:blipFill>
        <p:spPr>
          <a:xfrm rot="10800000">
            <a:off x="-38101" y="-19033"/>
            <a:ext cx="12230101" cy="230501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3829550" y="4128157"/>
            <a:ext cx="4532901" cy="688502"/>
          </a:xfrm>
          <a:prstGeom prst="rect">
            <a:avLst/>
          </a:prstGeom>
        </p:spPr>
      </p:pic>
      <p:grpSp>
        <p:nvGrpSpPr>
          <p:cNvPr id="9" name="Agrupar 20"/>
          <p:cNvGrpSpPr/>
          <p:nvPr userDrawn="1"/>
        </p:nvGrpSpPr>
        <p:grpSpPr>
          <a:xfrm>
            <a:off x="2927648" y="2945456"/>
            <a:ext cx="6336704" cy="967090"/>
            <a:chOff x="1980783" y="2860693"/>
            <a:chExt cx="8218294" cy="1255416"/>
          </a:xfrm>
        </p:grpSpPr>
        <p:pic>
          <p:nvPicPr>
            <p:cNvPr id="10" name="Imagen 9"/>
            <p:cNvPicPr>
              <a:picLocks noChangeAspect="1"/>
            </p:cNvPicPr>
            <p:nvPr/>
          </p:nvPicPr>
          <p:blipFill rotWithShape="1">
            <a:blip r:embed="rId4" cstate="screen"/>
            <a:srcRect/>
            <a:stretch>
              <a:fillRect/>
            </a:stretch>
          </p:blipFill>
          <p:spPr>
            <a:xfrm>
              <a:off x="1980783" y="2860693"/>
              <a:ext cx="4653426" cy="1255416"/>
            </a:xfrm>
            <a:prstGeom prst="rect">
              <a:avLst/>
            </a:prstGeom>
          </p:spPr>
        </p:pic>
        <p:pic>
          <p:nvPicPr>
            <p:cNvPr id="11" name="Imagen 10"/>
            <p:cNvPicPr>
              <a:picLocks noChangeAspect="1"/>
            </p:cNvPicPr>
            <p:nvPr/>
          </p:nvPicPr>
          <p:blipFill rotWithShape="1">
            <a:blip r:embed="rId5" cstate="screen"/>
            <a:srcRect b="-7336"/>
            <a:stretch>
              <a:fillRect/>
            </a:stretch>
          </p:blipFill>
          <p:spPr>
            <a:xfrm>
              <a:off x="6854160" y="3212030"/>
              <a:ext cx="3344917" cy="726923"/>
            </a:xfrm>
            <a:prstGeom prst="rect">
              <a:avLst/>
            </a:prstGeom>
          </p:spPr>
        </p:pic>
      </p:grpSp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75454"/>
          <a:stretch>
            <a:fillRect/>
          </a:stretch>
        </p:blipFill>
        <p:spPr>
          <a:xfrm>
            <a:off x="16501" y="5453711"/>
            <a:ext cx="12175499" cy="14284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eño personalizado">
    <p:bg>
      <p:bgPr>
        <a:gradFill>
          <a:gsLst>
            <a:gs pos="0">
              <a:srgbClr val="0F2641"/>
            </a:gs>
            <a:gs pos="50000">
              <a:srgbClr val="173962"/>
            </a:gs>
            <a:gs pos="100000">
              <a:srgbClr val="2863AA"/>
            </a:gs>
          </a:gsLst>
          <a:lin ang="135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60620"/>
          <a:stretch>
            <a:fillRect/>
          </a:stretch>
        </p:blipFill>
        <p:spPr>
          <a:xfrm rot="10800000">
            <a:off x="-38101" y="-19033"/>
            <a:ext cx="12230101" cy="230501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 userDrawn="1"/>
        </p:nvPicPr>
        <p:blipFill>
          <a:blip r:embed="rId3" cstate="screen">
            <a:lum bright="70000" contrast="-70000"/>
          </a:blip>
          <a:stretch>
            <a:fillRect/>
          </a:stretch>
        </p:blipFill>
        <p:spPr>
          <a:xfrm>
            <a:off x="3829550" y="4128157"/>
            <a:ext cx="4532901" cy="688502"/>
          </a:xfrm>
          <a:prstGeom prst="rect">
            <a:avLst/>
          </a:prstGeom>
        </p:spPr>
      </p:pic>
      <p:grpSp>
        <p:nvGrpSpPr>
          <p:cNvPr id="9" name="Agrupar 20"/>
          <p:cNvGrpSpPr/>
          <p:nvPr userDrawn="1"/>
        </p:nvGrpSpPr>
        <p:grpSpPr>
          <a:xfrm>
            <a:off x="2927648" y="2945456"/>
            <a:ext cx="6336704" cy="967090"/>
            <a:chOff x="1980783" y="2860693"/>
            <a:chExt cx="8218294" cy="1255416"/>
          </a:xfrm>
        </p:grpSpPr>
        <p:pic>
          <p:nvPicPr>
            <p:cNvPr id="10" name="Imagen 9"/>
            <p:cNvPicPr>
              <a:picLocks noChangeAspect="1"/>
            </p:cNvPicPr>
            <p:nvPr/>
          </p:nvPicPr>
          <p:blipFill rotWithShape="1">
            <a:blip r:embed="rId4" cstate="screen">
              <a:lum bright="70000" contrast="-70000"/>
            </a:blip>
            <a:srcRect/>
            <a:stretch>
              <a:fillRect/>
            </a:stretch>
          </p:blipFill>
          <p:spPr>
            <a:xfrm>
              <a:off x="1980783" y="2860693"/>
              <a:ext cx="4653426" cy="1255416"/>
            </a:xfrm>
            <a:prstGeom prst="rect">
              <a:avLst/>
            </a:prstGeom>
          </p:spPr>
        </p:pic>
        <p:pic>
          <p:nvPicPr>
            <p:cNvPr id="11" name="Imagen 10"/>
            <p:cNvPicPr>
              <a:picLocks noChangeAspect="1"/>
            </p:cNvPicPr>
            <p:nvPr/>
          </p:nvPicPr>
          <p:blipFill rotWithShape="1">
            <a:blip r:embed="rId5" cstate="screen">
              <a:lum bright="70000" contrast="-70000"/>
            </a:blip>
            <a:srcRect b="-7336"/>
            <a:stretch>
              <a:fillRect/>
            </a:stretch>
          </p:blipFill>
          <p:spPr>
            <a:xfrm>
              <a:off x="6854160" y="3212030"/>
              <a:ext cx="3344917" cy="726923"/>
            </a:xfrm>
            <a:prstGeom prst="rect">
              <a:avLst/>
            </a:prstGeom>
          </p:spPr>
        </p:pic>
      </p:grpSp>
      <p:pic>
        <p:nvPicPr>
          <p:cNvPr id="12" name="Imagen 11"/>
          <p:cNvPicPr>
            <a:picLocks noChangeAspect="1"/>
          </p:cNvPicPr>
          <p:nvPr userDrawn="1"/>
        </p:nvPicPr>
        <p:blipFill rotWithShape="1">
          <a:blip r:embed="rId2" cstate="screen"/>
          <a:srcRect l="5071" r="2927" b="75454"/>
          <a:stretch>
            <a:fillRect/>
          </a:stretch>
        </p:blipFill>
        <p:spPr>
          <a:xfrm>
            <a:off x="16501" y="5453711"/>
            <a:ext cx="12175499" cy="142847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Titulo 2 - 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15878" y="6381145"/>
            <a:ext cx="2400384" cy="364706"/>
          </a:xfrm>
          <a:prstGeom prst="rect">
            <a:avLst/>
          </a:prstGeom>
        </p:spPr>
      </p:pic>
      <p:sp>
        <p:nvSpPr>
          <p:cNvPr id="15" name="1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673600" y="6421140"/>
            <a:ext cx="2844800" cy="365125"/>
          </a:xfrm>
          <a:prstGeom prst="rect">
            <a:avLst/>
          </a:prstGeom>
        </p:spPr>
        <p:txBody>
          <a:bodyPr/>
          <a:lstStyle>
            <a:lvl1pPr algn="ctr">
              <a:defRPr sz="1330">
                <a:solidFill>
                  <a:srgbClr val="173962"/>
                </a:solidFill>
              </a:defRPr>
            </a:lvl1pPr>
          </a:lstStyle>
          <a:p>
            <a:fld id="{68712E37-372C-4F66-9422-99D585A484B7}" type="slidenum">
              <a:rPr lang="fr-FR" smtClean="0"/>
            </a:fld>
            <a:endParaRPr lang="fr-FR" dirty="0"/>
          </a:p>
        </p:txBody>
      </p:sp>
      <p:sp>
        <p:nvSpPr>
          <p:cNvPr id="8" name="17 Rectángulo"/>
          <p:cNvSpPr/>
          <p:nvPr userDrawn="1"/>
        </p:nvSpPr>
        <p:spPr>
          <a:xfrm>
            <a:off x="576264" y="262390"/>
            <a:ext cx="59506" cy="709377"/>
          </a:xfrm>
          <a:prstGeom prst="rect">
            <a:avLst/>
          </a:prstGeom>
          <a:solidFill>
            <a:srgbClr val="173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9" name="20 Título"/>
          <p:cNvSpPr>
            <a:spLocks noGrp="1"/>
          </p:cNvSpPr>
          <p:nvPr>
            <p:ph type="title" hasCustomPrompt="1"/>
          </p:nvPr>
        </p:nvSpPr>
        <p:spPr>
          <a:xfrm>
            <a:off x="766233" y="199792"/>
            <a:ext cx="7584744" cy="477759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algn="l">
              <a:defRPr sz="4000">
                <a:solidFill>
                  <a:srgbClr val="173962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  <p:sp>
        <p:nvSpPr>
          <p:cNvPr id="12" name="19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766234" y="710025"/>
            <a:ext cx="5761567" cy="346583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pPr lvl="0"/>
            <a:r>
              <a:rPr lang="es-ES" dirty="0"/>
              <a:t>Sub-título</a:t>
            </a:r>
            <a:endParaRPr lang="es-E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Titulo 1 - 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1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673600" y="6421140"/>
            <a:ext cx="2844800" cy="365125"/>
          </a:xfrm>
          <a:prstGeom prst="rect">
            <a:avLst/>
          </a:prstGeom>
        </p:spPr>
        <p:txBody>
          <a:bodyPr/>
          <a:lstStyle>
            <a:lvl1pPr algn="ctr">
              <a:defRPr sz="1330">
                <a:solidFill>
                  <a:srgbClr val="173962"/>
                </a:solidFill>
              </a:defRPr>
            </a:lvl1pPr>
          </a:lstStyle>
          <a:p>
            <a:fld id="{68712E37-372C-4F66-9422-99D585A484B7}" type="slidenum">
              <a:rPr lang="fr-FR" smtClean="0"/>
            </a:fld>
            <a:endParaRPr lang="fr-FR" dirty="0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screen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5878" y="6381145"/>
            <a:ext cx="2400389" cy="364706"/>
          </a:xfrm>
          <a:prstGeom prst="rect">
            <a:avLst/>
          </a:prstGeom>
        </p:spPr>
      </p:pic>
      <p:sp>
        <p:nvSpPr>
          <p:cNvPr id="6" name="17 Rectángulo"/>
          <p:cNvSpPr/>
          <p:nvPr userDrawn="1"/>
        </p:nvSpPr>
        <p:spPr>
          <a:xfrm>
            <a:off x="576264" y="262390"/>
            <a:ext cx="59506" cy="709377"/>
          </a:xfrm>
          <a:prstGeom prst="rect">
            <a:avLst/>
          </a:prstGeom>
          <a:solidFill>
            <a:srgbClr val="173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9" name="20 Título"/>
          <p:cNvSpPr>
            <a:spLocks noGrp="1"/>
          </p:cNvSpPr>
          <p:nvPr>
            <p:ph type="title" hasCustomPrompt="1"/>
          </p:nvPr>
        </p:nvSpPr>
        <p:spPr>
          <a:xfrm>
            <a:off x="766233" y="262390"/>
            <a:ext cx="7584744" cy="477759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algn="l">
              <a:defRPr sz="3730">
                <a:solidFill>
                  <a:srgbClr val="173962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ulo 1 - neg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1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673600" y="6421140"/>
            <a:ext cx="2844800" cy="365125"/>
          </a:xfrm>
          <a:prstGeom prst="rect">
            <a:avLst/>
          </a:prstGeom>
        </p:spPr>
        <p:txBody>
          <a:bodyPr/>
          <a:lstStyle>
            <a:lvl1pPr algn="ctr">
              <a:defRPr sz="1330">
                <a:solidFill>
                  <a:schemeClr val="tx1"/>
                </a:solidFill>
              </a:defRPr>
            </a:lvl1pPr>
          </a:lstStyle>
          <a:p>
            <a:fld id="{68712E37-372C-4F66-9422-99D585A484B7}" type="slidenum">
              <a:rPr lang="fr-FR" smtClean="0"/>
            </a:fld>
            <a:endParaRPr lang="fr-FR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5878" y="6381145"/>
            <a:ext cx="2400389" cy="364706"/>
          </a:xfrm>
          <a:prstGeom prst="rect">
            <a:avLst/>
          </a:prstGeom>
        </p:spPr>
      </p:pic>
      <p:sp>
        <p:nvSpPr>
          <p:cNvPr id="6" name="17 Rectángulo"/>
          <p:cNvSpPr/>
          <p:nvPr userDrawn="1"/>
        </p:nvSpPr>
        <p:spPr>
          <a:xfrm>
            <a:off x="576264" y="262390"/>
            <a:ext cx="59506" cy="7093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7" name="20 Título"/>
          <p:cNvSpPr>
            <a:spLocks noGrp="1"/>
          </p:cNvSpPr>
          <p:nvPr>
            <p:ph type="title" hasCustomPrompt="1"/>
          </p:nvPr>
        </p:nvSpPr>
        <p:spPr>
          <a:xfrm>
            <a:off x="766233" y="262390"/>
            <a:ext cx="7584744" cy="477759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algn="l">
              <a:defRPr sz="3730">
                <a:solidFill>
                  <a:schemeClr val="tx1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Titulo 2 - 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1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673600" y="6421140"/>
            <a:ext cx="2844800" cy="365125"/>
          </a:xfrm>
          <a:prstGeom prst="rect">
            <a:avLst/>
          </a:prstGeom>
        </p:spPr>
        <p:txBody>
          <a:bodyPr/>
          <a:lstStyle>
            <a:lvl1pPr algn="ctr">
              <a:defRPr sz="1330">
                <a:solidFill>
                  <a:srgbClr val="173962"/>
                </a:solidFill>
              </a:defRPr>
            </a:lvl1pPr>
          </a:lstStyle>
          <a:p>
            <a:fld id="{68712E37-372C-4F66-9422-99D585A484B7}" type="slidenum">
              <a:rPr lang="fr-FR" smtClean="0"/>
            </a:fld>
            <a:endParaRPr lang="fr-FR" dirty="0"/>
          </a:p>
        </p:txBody>
      </p:sp>
      <p:pic>
        <p:nvPicPr>
          <p:cNvPr id="11" name="Imagen 10"/>
          <p:cNvPicPr>
            <a:picLocks noChangeAspect="1"/>
          </p:cNvPicPr>
          <p:nvPr userDrawn="1"/>
        </p:nvPicPr>
        <p:blipFill>
          <a:blip r:embed="rId2" cstate="screen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5878" y="6381145"/>
            <a:ext cx="2400389" cy="364706"/>
          </a:xfrm>
          <a:prstGeom prst="rect">
            <a:avLst/>
          </a:prstGeom>
        </p:spPr>
      </p:pic>
      <p:sp>
        <p:nvSpPr>
          <p:cNvPr id="8" name="17 Rectángulo"/>
          <p:cNvSpPr/>
          <p:nvPr userDrawn="1"/>
        </p:nvSpPr>
        <p:spPr>
          <a:xfrm>
            <a:off x="576264" y="262390"/>
            <a:ext cx="59506" cy="709377"/>
          </a:xfrm>
          <a:prstGeom prst="rect">
            <a:avLst/>
          </a:prstGeom>
          <a:solidFill>
            <a:srgbClr val="173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9" name="20 Título"/>
          <p:cNvSpPr>
            <a:spLocks noGrp="1"/>
          </p:cNvSpPr>
          <p:nvPr>
            <p:ph type="title" hasCustomPrompt="1"/>
          </p:nvPr>
        </p:nvSpPr>
        <p:spPr>
          <a:xfrm>
            <a:off x="766233" y="262390"/>
            <a:ext cx="7584744" cy="477759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algn="l">
              <a:defRPr sz="3730">
                <a:solidFill>
                  <a:srgbClr val="173962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  <p:sp>
        <p:nvSpPr>
          <p:cNvPr id="12" name="19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766234" y="685335"/>
            <a:ext cx="5761567" cy="286432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marL="0" indent="0">
              <a:buNone/>
              <a:defRPr sz="1865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pPr lvl="0"/>
            <a:r>
              <a:rPr lang="es-ES" dirty="0"/>
              <a:t>Sub-título</a:t>
            </a:r>
            <a:endParaRPr lang="es-E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_Titulo 2 - neg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1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673600" y="6421140"/>
            <a:ext cx="2844800" cy="365125"/>
          </a:xfrm>
          <a:prstGeom prst="rect">
            <a:avLst/>
          </a:prstGeom>
        </p:spPr>
        <p:txBody>
          <a:bodyPr/>
          <a:lstStyle>
            <a:lvl1pPr algn="ctr">
              <a:defRPr sz="1330">
                <a:solidFill>
                  <a:schemeClr val="tx1"/>
                </a:solidFill>
              </a:defRPr>
            </a:lvl1pPr>
          </a:lstStyle>
          <a:p>
            <a:fld id="{68712E37-372C-4F66-9422-99D585A484B7}" type="slidenum">
              <a:rPr lang="fr-FR" smtClean="0"/>
            </a:fld>
            <a:endParaRPr lang="fr-FR" dirty="0"/>
          </a:p>
        </p:txBody>
      </p:sp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 cstate="screen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5878" y="6381145"/>
            <a:ext cx="2400389" cy="364706"/>
          </a:xfrm>
          <a:prstGeom prst="rect">
            <a:avLst/>
          </a:prstGeom>
        </p:spPr>
      </p:pic>
      <p:sp>
        <p:nvSpPr>
          <p:cNvPr id="7" name="17 Rectángulo"/>
          <p:cNvSpPr/>
          <p:nvPr userDrawn="1"/>
        </p:nvSpPr>
        <p:spPr>
          <a:xfrm>
            <a:off x="576264" y="262390"/>
            <a:ext cx="59506" cy="7093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9" name="20 Título"/>
          <p:cNvSpPr>
            <a:spLocks noGrp="1"/>
          </p:cNvSpPr>
          <p:nvPr>
            <p:ph type="title" hasCustomPrompt="1"/>
          </p:nvPr>
        </p:nvSpPr>
        <p:spPr>
          <a:xfrm>
            <a:off x="766233" y="262390"/>
            <a:ext cx="7584744" cy="477759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algn="l">
              <a:defRPr sz="3730">
                <a:solidFill>
                  <a:schemeClr val="tx1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  <p:sp>
        <p:nvSpPr>
          <p:cNvPr id="10" name="19 Marcador de texto"/>
          <p:cNvSpPr>
            <a:spLocks noGrp="1"/>
          </p:cNvSpPr>
          <p:nvPr>
            <p:ph type="body" sz="quarter" idx="13" hasCustomPrompt="1"/>
          </p:nvPr>
        </p:nvSpPr>
        <p:spPr>
          <a:xfrm>
            <a:off x="766234" y="685335"/>
            <a:ext cx="5761567" cy="286432"/>
          </a:xfrm>
          <a:prstGeom prst="rect">
            <a:avLst/>
          </a:prstGeom>
        </p:spPr>
        <p:txBody>
          <a:bodyPr tIns="0" bIns="0" anchor="ctr">
            <a:noAutofit/>
          </a:bodyPr>
          <a:lstStyle>
            <a:lvl1pPr marL="0" indent="0">
              <a:buNone/>
              <a:defRPr sz="1865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pPr lvl="0"/>
            <a:r>
              <a:rPr lang="es-ES" dirty="0"/>
              <a:t>Sub-título</a:t>
            </a:r>
            <a:endParaRPr lang="es-E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2_Diapositiva basic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 cstate="screen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5878" y="6381145"/>
            <a:ext cx="2400389" cy="36470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ulo 1 - azu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14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4673600" y="6421140"/>
            <a:ext cx="2844800" cy="365125"/>
          </a:xfrm>
          <a:prstGeom prst="rect">
            <a:avLst/>
          </a:prstGeom>
        </p:spPr>
        <p:txBody>
          <a:bodyPr/>
          <a:lstStyle>
            <a:lvl1pPr algn="ctr">
              <a:defRPr sz="1330">
                <a:solidFill>
                  <a:srgbClr val="173962"/>
                </a:solidFill>
              </a:defRPr>
            </a:lvl1pPr>
          </a:lstStyle>
          <a:p>
            <a:fld id="{68712E37-372C-4F66-9422-99D585A484B7}" type="slidenum">
              <a:rPr lang="fr-FR" smtClean="0"/>
            </a:fld>
            <a:endParaRPr lang="fr-FR" dirty="0"/>
          </a:p>
        </p:txBody>
      </p:sp>
      <p:sp>
        <p:nvSpPr>
          <p:cNvPr id="21" name="20 Título"/>
          <p:cNvSpPr>
            <a:spLocks noGrp="1"/>
          </p:cNvSpPr>
          <p:nvPr>
            <p:ph type="title" hasCustomPrompt="1"/>
          </p:nvPr>
        </p:nvSpPr>
        <p:spPr>
          <a:xfrm>
            <a:off x="766233" y="262555"/>
            <a:ext cx="7584744" cy="47775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730">
                <a:solidFill>
                  <a:srgbClr val="173962"/>
                </a:solidFill>
                <a:latin typeface="Bebas Neue Regular" panose="00000500000000000000" pitchFamily="50" charset="0"/>
              </a:defRPr>
            </a:lvl1pPr>
          </a:lstStyle>
          <a:p>
            <a:r>
              <a:rPr lang="es-ES" dirty="0"/>
              <a:t>Título</a:t>
            </a:r>
            <a:endParaRPr lang="fr-FR" dirty="0"/>
          </a:p>
        </p:txBody>
      </p:sp>
      <p:pic>
        <p:nvPicPr>
          <p:cNvPr id="9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01" y="6404117"/>
            <a:ext cx="865671" cy="366206"/>
          </a:xfrm>
          <a:prstGeom prst="rect">
            <a:avLst/>
          </a:prstGeom>
        </p:spPr>
      </p:pic>
      <p:sp>
        <p:nvSpPr>
          <p:cNvPr id="8" name="17 Rectángulo"/>
          <p:cNvSpPr/>
          <p:nvPr userDrawn="1"/>
        </p:nvSpPr>
        <p:spPr>
          <a:xfrm>
            <a:off x="575734" y="334125"/>
            <a:ext cx="60959" cy="600577"/>
          </a:xfrm>
          <a:prstGeom prst="rect">
            <a:avLst/>
          </a:prstGeom>
          <a:solidFill>
            <a:srgbClr val="1739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195"/>
          </a:p>
        </p:txBody>
      </p:sp>
      <p:sp>
        <p:nvSpPr>
          <p:cNvPr id="10" name="Rectángulo 9"/>
          <p:cNvSpPr/>
          <p:nvPr userDrawn="1"/>
        </p:nvSpPr>
        <p:spPr>
          <a:xfrm>
            <a:off x="10560150" y="6404116"/>
            <a:ext cx="1056117" cy="328369"/>
          </a:xfrm>
          <a:prstGeom prst="rect">
            <a:avLst/>
          </a:prstGeom>
          <a:solidFill>
            <a:srgbClr val="E509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3195" dirty="0"/>
              <a:t>logo</a:t>
            </a:r>
            <a:endParaRPr lang="es-ES" sz="319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theme" Target="../theme/theme3.xml"/><Relationship Id="rId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ctr" defTabSz="1217930" rtl="0" eaLnBrk="1" latinLnBrk="0" hangingPunct="1">
        <a:spcBef>
          <a:spcPct val="0"/>
        </a:spcBef>
        <a:buNone/>
        <a:defRPr sz="3195" kern="1200">
          <a:solidFill>
            <a:srgbClr val="173962"/>
          </a:solidFill>
          <a:latin typeface="Avenir LT Std 45 Book" pitchFamily="34" charset="0"/>
          <a:ea typeface="+mj-ea"/>
          <a:cs typeface="+mj-cs"/>
        </a:defRPr>
      </a:lvl1pPr>
    </p:titleStyle>
    <p:bodyStyle>
      <a:lvl1pPr marL="456565" indent="-456565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89965" indent="-380365" algn="l" defTabSz="121793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0" kern="1200">
          <a:solidFill>
            <a:schemeClr val="tx1"/>
          </a:solidFill>
          <a:latin typeface="+mn-lt"/>
          <a:ea typeface="+mn-ea"/>
          <a:cs typeface="+mn-cs"/>
        </a:defRPr>
      </a:lvl2pPr>
      <a:lvl3pPr marL="1522730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5" kern="1200">
          <a:solidFill>
            <a:schemeClr val="tx1"/>
          </a:solidFill>
          <a:latin typeface="+mn-lt"/>
          <a:ea typeface="+mn-ea"/>
          <a:cs typeface="+mn-cs"/>
        </a:defRPr>
      </a:lvl3pPr>
      <a:lvl4pPr marL="2131695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0660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49625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8590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7555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6520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8965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7930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6895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5860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5460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4425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3390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2355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2159563" y="3532983"/>
            <a:ext cx="76808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Titulo</a:t>
            </a:r>
            <a:endParaRPr lang="fr-FR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059403" y="496374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 dirty="0"/>
              <a:t>Fecha</a:t>
            </a:r>
            <a:endParaRPr lang="fr-FR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</p:sldLayoutIdLst>
  <p:txStyles>
    <p:titleStyle>
      <a:lvl1pPr algn="ctr" defTabSz="1217930" rtl="0" eaLnBrk="1" latinLnBrk="0" hangingPunct="1">
        <a:spcBef>
          <a:spcPct val="0"/>
        </a:spcBef>
        <a:buNone/>
        <a:defRPr sz="3195" kern="1200">
          <a:solidFill>
            <a:srgbClr val="173962"/>
          </a:solidFill>
          <a:latin typeface="Avenir LT Std 45 Book" pitchFamily="34" charset="0"/>
          <a:ea typeface="+mj-ea"/>
          <a:cs typeface="+mj-cs"/>
        </a:defRPr>
      </a:lvl1pPr>
    </p:titleStyle>
    <p:bodyStyle>
      <a:lvl1pPr marL="456565" indent="-456565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89965" indent="-380365" algn="l" defTabSz="1217930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0" kern="1200">
          <a:solidFill>
            <a:schemeClr val="tx1"/>
          </a:solidFill>
          <a:latin typeface="+mn-lt"/>
          <a:ea typeface="+mn-ea"/>
          <a:cs typeface="+mn-cs"/>
        </a:defRPr>
      </a:lvl2pPr>
      <a:lvl3pPr marL="1522730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5" kern="1200">
          <a:solidFill>
            <a:schemeClr val="tx1"/>
          </a:solidFill>
          <a:latin typeface="+mn-lt"/>
          <a:ea typeface="+mn-ea"/>
          <a:cs typeface="+mn-cs"/>
        </a:defRPr>
      </a:lvl3pPr>
      <a:lvl4pPr marL="2131695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0660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49625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58590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67555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76520" indent="-304800" algn="l" defTabSz="12179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8965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7930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6895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5860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5460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4425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3390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2355" algn="l" defTabSz="121793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739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7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2 Marcador de pie de página"/>
          <p:cNvSpPr txBox="1"/>
          <p:nvPr/>
        </p:nvSpPr>
        <p:spPr>
          <a:xfrm>
            <a:off x="4011930" y="4591050"/>
            <a:ext cx="4169410" cy="441960"/>
          </a:xfrm>
          <a:prstGeom prst="rect">
            <a:avLst/>
          </a:prstGeom>
        </p:spPr>
        <p:txBody>
          <a:bodyPr vert="horz" lIns="121807" tIns="47956" rIns="121807" bIns="47956" rtlCol="0" anchor="ctr"/>
          <a:lstStyle>
            <a:defPPr>
              <a:defRPr lang="fr-FR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s-ES" sz="1865" dirty="0">
                <a:solidFill>
                  <a:schemeClr val="bg1"/>
                </a:solidFill>
              </a:rPr>
              <a:t>16 de Noviembre de 2.018</a:t>
            </a:r>
            <a:endParaRPr lang="es-ES" sz="1865" dirty="0">
              <a:solidFill>
                <a:schemeClr val="bg1"/>
              </a:solidFill>
            </a:endParaRPr>
          </a:p>
        </p:txBody>
      </p:sp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2259126" y="3358113"/>
            <a:ext cx="7673748" cy="858753"/>
          </a:xfrm>
        </p:spPr>
        <p:txBody>
          <a:bodyPr/>
          <a:lstStyle/>
          <a:p>
            <a:r>
              <a:rPr lang="es-ES" altLang="es-ES_tradnl" sz="4265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ANGULAR WORKSHOP</a:t>
            </a:r>
            <a:endParaRPr lang="es-ES" altLang="es-ES_tradnl" sz="4265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>
                <a:sym typeface="+mn-ea"/>
              </a:rPr>
              <a:t>TsLint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n-US"/>
              <a:t>Rule: member-ordering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299085" y="1400175"/>
            <a:ext cx="58527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/>
              <a:t>Enforces member ordering.</a:t>
            </a:r>
            <a:endParaRPr lang="en-US" b="1"/>
          </a:p>
        </p:txBody>
      </p:sp>
      <p:sp>
        <p:nvSpPr>
          <p:cNvPr id="5" name="Text Box 4"/>
          <p:cNvSpPr txBox="1"/>
          <p:nvPr/>
        </p:nvSpPr>
        <p:spPr>
          <a:xfrm>
            <a:off x="299085" y="4276725"/>
            <a:ext cx="1178496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A consistent ordering for class members can make classes easier to read, navigate, and edit.</a:t>
            </a:r>
            <a:endParaRPr lang="en-US"/>
          </a:p>
          <a:p>
            <a:endParaRPr lang="en-US"/>
          </a:p>
          <a:p>
            <a:r>
              <a:rPr lang="en-US"/>
              <a:t>A common opposite practice to member-ordering is to keep related groups of classes together. Instead of creating classes with multiple separate groups, consider splitting class responsibilities apart across multiple single-responsibility classes.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67305" y="2248535"/>
            <a:ext cx="3584575" cy="15201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7815" y="1370330"/>
            <a:ext cx="3169285" cy="23983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99401" y="85261"/>
            <a:ext cx="8051577" cy="659096"/>
          </a:xfrm>
        </p:spPr>
        <p:txBody>
          <a:bodyPr/>
          <a:p>
            <a:r>
              <a:rPr lang="es-ES" altLang="en-US">
                <a:sym typeface="+mn-ea"/>
              </a:rPr>
              <a:t>TsLint</a:t>
            </a:r>
            <a:endParaRPr lang="es-ES" altLang="en-U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s-ES" altLang="en-US"/>
              <a:t>Rule: no-any</a:t>
            </a:r>
            <a:endParaRPr lang="es-ES" altLang="en-US"/>
          </a:p>
        </p:txBody>
      </p:sp>
      <p:sp>
        <p:nvSpPr>
          <p:cNvPr id="4" name="Cuadro de texto 3"/>
          <p:cNvSpPr txBox="1"/>
          <p:nvPr/>
        </p:nvSpPr>
        <p:spPr>
          <a:xfrm>
            <a:off x="299085" y="1477010"/>
            <a:ext cx="733234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 b="1"/>
              <a:t>Disallows usages of any as a type declaration.</a:t>
            </a:r>
            <a:endParaRPr lang="es-ES" altLang="en-US" b="1"/>
          </a:p>
        </p:txBody>
      </p:sp>
      <p:sp>
        <p:nvSpPr>
          <p:cNvPr id="5" name="Cuadro de texto 4"/>
          <p:cNvSpPr txBox="1"/>
          <p:nvPr/>
        </p:nvSpPr>
        <p:spPr>
          <a:xfrm>
            <a:off x="399415" y="4807585"/>
            <a:ext cx="922401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Using any as a type declaration nullifies the compile-time benefits of the type system.</a:t>
            </a:r>
            <a:endParaRPr lang="es-ES" altLang="en-U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68245" y="2745740"/>
            <a:ext cx="7254875" cy="14636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23615" y="2342515"/>
            <a:ext cx="5145405" cy="859155"/>
          </a:xfrm>
        </p:spPr>
        <p:txBody>
          <a:bodyPr/>
          <a:lstStyle/>
          <a:p>
            <a:r>
              <a:rPr lang="es-ES" dirty="0" err="1"/>
              <a:t>Maintainability</a:t>
            </a:r>
            <a:endParaRPr lang="es-ES" dirty="0" err="1"/>
          </a:p>
        </p:txBody>
      </p:sp>
      <p:sp>
        <p:nvSpPr>
          <p:cNvPr id="3" name="Cuadro de texto 2"/>
          <p:cNvSpPr txBox="1"/>
          <p:nvPr/>
        </p:nvSpPr>
        <p:spPr>
          <a:xfrm>
            <a:off x="3201035" y="5325110"/>
            <a:ext cx="566420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>
                <a:solidFill>
                  <a:schemeClr val="bg1"/>
                </a:solidFill>
              </a:rPr>
              <a:t>These rules make code maintenance easier</a:t>
            </a:r>
            <a:endParaRPr lang="es-ES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TsLint</a:t>
            </a:r>
            <a:endParaRPr lang="es-ES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n-US"/>
              <a:t>Rule: indent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299085" y="1466215"/>
            <a:ext cx="592074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/>
              <a:t>Enforces indentation with tabs or spaces.</a:t>
            </a:r>
            <a:endParaRPr lang="en-US" b="1"/>
          </a:p>
        </p:txBody>
      </p:sp>
      <p:sp>
        <p:nvSpPr>
          <p:cNvPr id="5" name="Text Box 4"/>
          <p:cNvSpPr txBox="1"/>
          <p:nvPr/>
        </p:nvSpPr>
        <p:spPr>
          <a:xfrm>
            <a:off x="299085" y="5061585"/>
            <a:ext cx="1164018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Using only one of tabs or spaces for indentation leads to more consistent editor behavior, cleaner diffs in version control, and easier programmatic manipulation.</a:t>
            </a:r>
            <a:endParaRPr lang="en-U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5640" y="2156460"/>
            <a:ext cx="5761355" cy="25450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>
                <a:sym typeface="+mn-ea"/>
              </a:rPr>
              <a:t>TsLint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n-US"/>
              <a:t>Rule: max-line-length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299085" y="1540510"/>
            <a:ext cx="661987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/>
              <a:t>Requires lines to be under a certain max length.</a:t>
            </a:r>
            <a:endParaRPr lang="en-US" b="1"/>
          </a:p>
          <a:p>
            <a:endParaRPr lang="en-US" b="1"/>
          </a:p>
        </p:txBody>
      </p:sp>
      <p:sp>
        <p:nvSpPr>
          <p:cNvPr id="5" name="Text Box 4"/>
          <p:cNvSpPr txBox="1"/>
          <p:nvPr/>
        </p:nvSpPr>
        <p:spPr>
          <a:xfrm>
            <a:off x="368935" y="5068570"/>
            <a:ext cx="1164780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Limiting the length of a line of code improves code readability. It also makes comparing code side-by-side easier and improves compatibility with various editors, IDEs, and diff viewers.</a:t>
            </a:r>
            <a:endParaRPr lang="en-US"/>
          </a:p>
        </p:txBody>
      </p:sp>
      <p:pic>
        <p:nvPicPr>
          <p:cNvPr id="6" name="Imagen 5" descr="line-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70760" y="2122170"/>
            <a:ext cx="7230745" cy="27533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732530" y="2388870"/>
            <a:ext cx="4725670" cy="859155"/>
          </a:xfrm>
        </p:spPr>
        <p:txBody>
          <a:bodyPr>
            <a:normAutofit/>
          </a:bodyPr>
          <a:lstStyle/>
          <a:p>
            <a:r>
              <a:rPr lang="es-ES" dirty="0"/>
              <a:t>Functionality</a:t>
            </a:r>
            <a:endParaRPr lang="es-ES" dirty="0"/>
          </a:p>
        </p:txBody>
      </p:sp>
      <p:sp>
        <p:nvSpPr>
          <p:cNvPr id="3" name="Cuadro de texto 2"/>
          <p:cNvSpPr txBox="1"/>
          <p:nvPr/>
        </p:nvSpPr>
        <p:spPr>
          <a:xfrm>
            <a:off x="1550670" y="5128260"/>
            <a:ext cx="989965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>
                <a:solidFill>
                  <a:schemeClr val="bg1"/>
                </a:solidFill>
              </a:rPr>
              <a:t>These rules catch common errors in JS programming or otherwise confusing constructs that are prone to producing bugs:</a:t>
            </a:r>
            <a:endParaRPr lang="es-ES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>
                <a:sym typeface="+mn-ea"/>
              </a:rPr>
              <a:t>TsLint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n-US"/>
              <a:t>Rule: curly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4516120" y="2670810"/>
            <a:ext cx="262509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if (foo === bar)</a:t>
            </a:r>
            <a:endParaRPr lang="en-US"/>
          </a:p>
          <a:p>
            <a:r>
              <a:rPr lang="en-US"/>
              <a:t>    foo++;</a:t>
            </a:r>
            <a:endParaRPr lang="en-US"/>
          </a:p>
          <a:p>
            <a:r>
              <a:rPr lang="en-US"/>
              <a:t>    bar++;</a:t>
            </a:r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299085" y="1660525"/>
            <a:ext cx="72313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 b="1"/>
              <a:t>En</a:t>
            </a:r>
            <a:r>
              <a:rPr lang="en-US" b="1"/>
              <a:t>forces braces for if/for/do/while statements</a:t>
            </a:r>
            <a:endParaRPr lang="en-US" b="1"/>
          </a:p>
        </p:txBody>
      </p:sp>
      <p:sp>
        <p:nvSpPr>
          <p:cNvPr id="7" name="Text Box 6"/>
          <p:cNvSpPr txBox="1"/>
          <p:nvPr/>
        </p:nvSpPr>
        <p:spPr>
          <a:xfrm>
            <a:off x="440690" y="4253230"/>
            <a:ext cx="1125220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In the code above, the author almost certainly meant for both foo++ and bar++ to be executed only if foo === bar. However, they forgot braces and bar++ will be executed no matter what. This rule could prevent such a mistake.</a:t>
            </a:r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01" y="85261"/>
            <a:ext cx="8051577" cy="659096"/>
          </a:xfrm>
        </p:spPr>
        <p:txBody>
          <a:bodyPr/>
          <a:p>
            <a:r>
              <a:rPr lang="es-ES" altLang="en-US">
                <a:sym typeface="+mn-ea"/>
              </a:rPr>
              <a:t>TsLint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99400" y="744522"/>
            <a:ext cx="6228401" cy="513014"/>
          </a:xfrm>
        </p:spPr>
        <p:txBody>
          <a:bodyPr/>
          <a:p>
            <a:r>
              <a:rPr lang="en-US"/>
              <a:t>Rule: import-blacklist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299085" y="1573530"/>
            <a:ext cx="662241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/>
              <a:t>Disallows importing the specified modules directly via import and require. </a:t>
            </a:r>
            <a:endParaRPr lang="en-US" b="1"/>
          </a:p>
          <a:p>
            <a:endParaRPr lang="en-US"/>
          </a:p>
          <a:p>
            <a:r>
              <a:rPr lang="en-US"/>
              <a:t>Instead only sub modules may be imported from that module.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299085" y="3557270"/>
            <a:ext cx="6089015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Some libraries allow importing their submodules instead of the entire module. This is good practise as it avoids loading unused modules.</a:t>
            </a:r>
            <a:endParaRPr lang="en-US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61505" y="2169795"/>
            <a:ext cx="5038090" cy="504190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120" y="4641850"/>
            <a:ext cx="4638040" cy="600710"/>
          </a:xfrm>
          <a:prstGeom prst="rect">
            <a:avLst/>
          </a:prstGeom>
        </p:spPr>
      </p:pic>
      <p:pic>
        <p:nvPicPr>
          <p:cNvPr id="13" name="Imagen 12" descr="arrow_dow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6160" y="2900680"/>
            <a:ext cx="1458595" cy="145859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260340" y="2482850"/>
            <a:ext cx="1671955" cy="859155"/>
          </a:xfrm>
        </p:spPr>
        <p:txBody>
          <a:bodyPr>
            <a:normAutofit fontScale="90000"/>
          </a:bodyPr>
          <a:lstStyle/>
          <a:p>
            <a:r>
              <a:rPr lang="es-ES" dirty="0"/>
              <a:t>Style</a:t>
            </a:r>
            <a:br>
              <a:rPr lang="es-ES" dirty="0"/>
            </a:br>
            <a:endParaRPr lang="es-ES" dirty="0"/>
          </a:p>
        </p:txBody>
      </p:sp>
      <p:sp>
        <p:nvSpPr>
          <p:cNvPr id="3" name="Cuadro de texto 2"/>
          <p:cNvSpPr txBox="1"/>
          <p:nvPr/>
        </p:nvSpPr>
        <p:spPr>
          <a:xfrm>
            <a:off x="2371725" y="5243830"/>
            <a:ext cx="74498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>
                <a:solidFill>
                  <a:schemeClr val="bg1"/>
                </a:solidFill>
              </a:rPr>
              <a:t>These rules enforce consistent style across your codebase:</a:t>
            </a:r>
            <a:endParaRPr lang="es-ES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>
                <a:sym typeface="+mn-ea"/>
              </a:rPr>
              <a:t>TsLint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n-US"/>
              <a:t>Rule: class-name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299085" y="1570990"/>
            <a:ext cx="707136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/>
              <a:t>Enforces PascalCased class and interface names..</a:t>
            </a:r>
            <a:endParaRPr lang="en-US" b="1"/>
          </a:p>
        </p:txBody>
      </p:sp>
      <p:sp>
        <p:nvSpPr>
          <p:cNvPr id="7" name="Cuadro de texto 6"/>
          <p:cNvSpPr txBox="1"/>
          <p:nvPr/>
        </p:nvSpPr>
        <p:spPr>
          <a:xfrm>
            <a:off x="299085" y="3521710"/>
            <a:ext cx="6433185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Makes it easy to differentiate classes from regular variables at a glance.</a:t>
            </a:r>
            <a:endParaRPr lang="es-ES" altLang="en-US"/>
          </a:p>
          <a:p>
            <a:endParaRPr lang="es-ES" altLang="en-US"/>
          </a:p>
          <a:p>
            <a:r>
              <a:rPr lang="es-ES" altLang="en-US"/>
              <a:t>JavaScript and general programming convention is to refer to classes in PascalCase. It’s confusing to use camelCase or other conventions for class names.</a:t>
            </a:r>
            <a:endParaRPr lang="es-ES" altLang="en-US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89630" y="2202180"/>
            <a:ext cx="5413375" cy="5727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488" y="523903"/>
            <a:ext cx="7584744" cy="859035"/>
          </a:xfrm>
        </p:spPr>
        <p:txBody>
          <a:bodyPr>
            <a:normAutofit fontScale="90000"/>
          </a:bodyPr>
          <a:p>
            <a:br>
              <a:rPr lang="es-ES" altLang="en-US"/>
            </a:br>
            <a:endParaRPr lang="es-ES" altLang="en-US"/>
          </a:p>
        </p:txBody>
      </p:sp>
      <p:sp>
        <p:nvSpPr>
          <p:cNvPr id="3" name="Text Box 2"/>
          <p:cNvSpPr txBox="1"/>
          <p:nvPr/>
        </p:nvSpPr>
        <p:spPr>
          <a:xfrm>
            <a:off x="4169410" y="4260850"/>
            <a:ext cx="4065270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457200" indent="-457200">
              <a:buAutoNum type="arabicPeriod"/>
            </a:pPr>
            <a:r>
              <a:rPr lang="es-ES" altLang="en-US">
                <a:solidFill>
                  <a:schemeClr val="bg1"/>
                </a:solidFill>
              </a:rPr>
              <a:t>Best practices in Angular</a:t>
            </a:r>
            <a:endParaRPr lang="en-US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>
                <a:solidFill>
                  <a:schemeClr val="bg1"/>
                </a:solidFill>
              </a:rPr>
              <a:t>Angular CLI</a:t>
            </a:r>
            <a:endParaRPr lang="en-US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s-ES" altLang="en-US">
                <a:solidFill>
                  <a:schemeClr val="bg1"/>
                </a:solidFill>
                <a:sym typeface="+mn-ea"/>
              </a:rPr>
              <a:t>Automatic Documentation</a:t>
            </a:r>
            <a:endParaRPr lang="es-ES" altLang="en-US">
              <a:solidFill>
                <a:schemeClr val="bg1"/>
              </a:solidFill>
              <a:sym typeface="+mn-ea"/>
            </a:endParaRPr>
          </a:p>
          <a:p>
            <a:pPr marL="457200" indent="-457200">
              <a:buAutoNum type="arabicPeriod"/>
            </a:pPr>
            <a:r>
              <a:rPr lang="es-ES" altLang="en-US">
                <a:solidFill>
                  <a:schemeClr val="bg1"/>
                </a:solidFill>
                <a:sym typeface="+mn-ea"/>
              </a:rPr>
              <a:t>Reactive Programming</a:t>
            </a:r>
            <a:endParaRPr lang="en-US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Picture 6" descr="Angular_full_color_logo.sv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24885" y="1383030"/>
            <a:ext cx="2529205" cy="2529205"/>
          </a:xfrm>
          <a:prstGeom prst="rect">
            <a:avLst/>
          </a:prstGeom>
        </p:spPr>
      </p:pic>
      <p:pic>
        <p:nvPicPr>
          <p:cNvPr id="8" name="Picture 7" descr="typescrip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2070" y="1663065"/>
            <a:ext cx="1980565" cy="198056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>
                <a:sym typeface="+mn-ea"/>
              </a:rPr>
              <a:t>TsLint</a:t>
            </a:r>
            <a:endParaRPr lang="es-ES" altLang="en-U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s-ES" altLang="en-US"/>
              <a:t>Exercise</a:t>
            </a:r>
            <a:endParaRPr lang="es-ES" altLang="en-US"/>
          </a:p>
        </p:txBody>
      </p:sp>
      <p:sp>
        <p:nvSpPr>
          <p:cNvPr id="5" name="Cuadro de texto 4"/>
          <p:cNvSpPr txBox="1"/>
          <p:nvPr/>
        </p:nvSpPr>
        <p:spPr>
          <a:xfrm>
            <a:off x="299085" y="1660525"/>
            <a:ext cx="38588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altLang="en-US" b="1"/>
              <a:t>Fix Linter Errors</a:t>
            </a:r>
            <a:endParaRPr lang="es-ES" altLang="en-US" b="1"/>
          </a:p>
        </p:txBody>
      </p:sp>
      <p:sp>
        <p:nvSpPr>
          <p:cNvPr id="4" name="Cuadro de texto 3"/>
          <p:cNvSpPr txBox="1"/>
          <p:nvPr/>
        </p:nvSpPr>
        <p:spPr>
          <a:xfrm>
            <a:off x="1872615" y="3014345"/>
            <a:ext cx="844613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git clone https://github.com/rached193/AngularWorkshop-20181116/tree/master/01_best_practices/tslint</a:t>
            </a:r>
            <a:endParaRPr lang="es-ES" altLang="en-US"/>
          </a:p>
        </p:txBody>
      </p:sp>
      <p:sp>
        <p:nvSpPr>
          <p:cNvPr id="6" name="Cuadro de texto 5"/>
          <p:cNvSpPr txBox="1"/>
          <p:nvPr/>
        </p:nvSpPr>
        <p:spPr>
          <a:xfrm>
            <a:off x="1872615" y="4775200"/>
            <a:ext cx="56076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altLang="en-US"/>
              <a:t>ng lint -&gt; to excute the linter</a:t>
            </a:r>
            <a:endParaRPr lang="es-ES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Codelyzer</a:t>
            </a:r>
            <a:endParaRPr lang="es-ES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s-ES" altLang="en-US"/>
              <a:t>What is</a:t>
            </a:r>
            <a:endParaRPr lang="es-ES" altLang="en-US"/>
          </a:p>
        </p:txBody>
      </p:sp>
      <p:sp>
        <p:nvSpPr>
          <p:cNvPr id="5" name="Cuadro de texto 4"/>
          <p:cNvSpPr txBox="1"/>
          <p:nvPr/>
        </p:nvSpPr>
        <p:spPr>
          <a:xfrm>
            <a:off x="5370830" y="5515610"/>
            <a:ext cx="411670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Rules:</a:t>
            </a:r>
            <a:endParaRPr lang="es-ES" altLang="en-US"/>
          </a:p>
          <a:p>
            <a:r>
              <a:rPr lang="es-ES" altLang="en-US"/>
              <a:t>http://codelyzer.com/rules/</a:t>
            </a:r>
            <a:endParaRPr lang="es-ES" altLang="en-US"/>
          </a:p>
        </p:txBody>
      </p:sp>
      <p:pic>
        <p:nvPicPr>
          <p:cNvPr id="6" name="Imagen 5" descr="DeElvCJUQAA-FN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2870" y="1198245"/>
            <a:ext cx="6600190" cy="4233545"/>
          </a:xfrm>
          <a:prstGeom prst="rect">
            <a:avLst/>
          </a:prstGeom>
        </p:spPr>
      </p:pic>
      <p:sp>
        <p:nvSpPr>
          <p:cNvPr id="4" name="Cuadro de texto 3"/>
          <p:cNvSpPr txBox="1"/>
          <p:nvPr/>
        </p:nvSpPr>
        <p:spPr>
          <a:xfrm>
            <a:off x="541020" y="4641215"/>
            <a:ext cx="452501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>
                <a:solidFill>
                  <a:schemeClr val="tx1"/>
                </a:solidFill>
                <a:sym typeface="+mn-ea"/>
              </a:rPr>
              <a:t>A set of tslint rules for static code analysis of Angular TypeScript projects.</a:t>
            </a:r>
            <a:endParaRPr lang="es-ES" altLang="en-US">
              <a:solidFill>
                <a:schemeClr val="tx1"/>
              </a:solidFill>
              <a:sym typeface="+mn-ea"/>
            </a:endParaRPr>
          </a:p>
        </p:txBody>
      </p:sp>
      <p:pic>
        <p:nvPicPr>
          <p:cNvPr id="7" name="Imagen 6" descr="codelyzer_logo_sinfond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145" y="1552575"/>
            <a:ext cx="2270760" cy="243268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>
                <a:sym typeface="+mn-ea"/>
              </a:rPr>
              <a:t>Codelyzer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99400" y="767382"/>
            <a:ext cx="6228401" cy="513014"/>
          </a:xfrm>
        </p:spPr>
        <p:txBody>
          <a:bodyPr/>
          <a:p>
            <a:r>
              <a:rPr lang="es-ES" altLang="en-US"/>
              <a:t>Rule: trackBy-function</a:t>
            </a:r>
            <a:endParaRPr lang="es-ES" altLang="en-US"/>
          </a:p>
        </p:txBody>
      </p:sp>
      <p:sp>
        <p:nvSpPr>
          <p:cNvPr id="4" name="Cuadro de texto 3"/>
          <p:cNvSpPr txBox="1"/>
          <p:nvPr/>
        </p:nvSpPr>
        <p:spPr>
          <a:xfrm>
            <a:off x="299085" y="1778635"/>
            <a:ext cx="481520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Ensures a TrackBy function is used.</a:t>
            </a:r>
            <a:endParaRPr lang="es-ES" altLang="en-US"/>
          </a:p>
        </p:txBody>
      </p:sp>
      <p:sp>
        <p:nvSpPr>
          <p:cNvPr id="5" name="Cuadro de texto 4"/>
          <p:cNvSpPr txBox="1"/>
          <p:nvPr/>
        </p:nvSpPr>
        <p:spPr>
          <a:xfrm>
            <a:off x="299085" y="2689860"/>
            <a:ext cx="650303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Using TrackBy is considired as a best pratice.</a:t>
            </a:r>
            <a:endParaRPr lang="es-ES" altLang="en-U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3825" y="3742690"/>
            <a:ext cx="6463665" cy="220916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>
                <a:sym typeface="+mn-ea"/>
              </a:rPr>
              <a:t>Codelyzer</a:t>
            </a:r>
            <a:br>
              <a:rPr lang="es-ES" altLang="en-US"/>
            </a:b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s-ES" altLang="en-US"/>
              <a:t>Rule: component-selector</a:t>
            </a:r>
            <a:endParaRPr lang="es-ES" altLang="en-US"/>
          </a:p>
        </p:txBody>
      </p:sp>
      <p:sp>
        <p:nvSpPr>
          <p:cNvPr id="4" name="Cuadro de texto 3"/>
          <p:cNvSpPr txBox="1"/>
          <p:nvPr/>
        </p:nvSpPr>
        <p:spPr>
          <a:xfrm>
            <a:off x="299085" y="1604010"/>
            <a:ext cx="74117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Component selectors should follow given naming rules</a:t>
            </a:r>
            <a:endParaRPr lang="es-ES" altLang="en-US"/>
          </a:p>
        </p:txBody>
      </p:sp>
      <p:sp>
        <p:nvSpPr>
          <p:cNvPr id="5" name="Cuadro de texto 4"/>
          <p:cNvSpPr txBox="1"/>
          <p:nvPr/>
        </p:nvSpPr>
        <p:spPr>
          <a:xfrm>
            <a:off x="299085" y="2200910"/>
            <a:ext cx="7347585" cy="26149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fontAlgn="auto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altLang="en-US" sz="1800"/>
              <a:t>Consistent conventions make it easy to quickly identify and reference assets of different types.</a:t>
            </a:r>
            <a:endParaRPr lang="es-ES" altLang="en-US" sz="1800"/>
          </a:p>
          <a:p>
            <a:pPr marL="285750" indent="-285750" fontAlgn="auto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altLang="en-US" sz="1800"/>
              <a:t>Makes it easier to promote and share the component in other apps.</a:t>
            </a:r>
            <a:endParaRPr lang="es-ES" altLang="en-US" sz="1800"/>
          </a:p>
          <a:p>
            <a:pPr marL="285750" indent="-285750" fontAlgn="auto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altLang="en-US" sz="1800"/>
              <a:t>Components are easy to identify in the DOM.</a:t>
            </a:r>
            <a:endParaRPr lang="es-ES" altLang="en-US" sz="1800"/>
          </a:p>
          <a:p>
            <a:pPr marL="285750" indent="-285750" fontAlgn="auto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altLang="en-US" sz="1800"/>
              <a:t>Keeps the element names consistent with the specification for Custom Elements.</a:t>
            </a:r>
            <a:endParaRPr lang="es-ES" altLang="en-US" sz="1800"/>
          </a:p>
          <a:p>
            <a:pPr marL="285750" indent="-285750" fontAlgn="auto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" altLang="en-US" sz="1800"/>
              <a:t>It is easier to recognize that a symbol is a component by looking at the template’s HTML.</a:t>
            </a:r>
            <a:endParaRPr lang="es-ES" altLang="en-US" sz="1800"/>
          </a:p>
        </p:txBody>
      </p:sp>
      <p:pic>
        <p:nvPicPr>
          <p:cNvPr id="6" name="Imagen 5" descr="selecto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88765" y="4888865"/>
            <a:ext cx="4688840" cy="164147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>
                <a:sym typeface="+mn-ea"/>
              </a:rPr>
              <a:t>Codelyzer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s-ES" altLang="en-US"/>
              <a:t>Rule: use-life-cycle-interface</a:t>
            </a:r>
            <a:endParaRPr lang="es-ES" altLang="en-US"/>
          </a:p>
        </p:txBody>
      </p:sp>
      <p:sp>
        <p:nvSpPr>
          <p:cNvPr id="4" name="Cuadro de texto 3"/>
          <p:cNvSpPr txBox="1"/>
          <p:nvPr/>
        </p:nvSpPr>
        <p:spPr>
          <a:xfrm>
            <a:off x="299085" y="1712595"/>
            <a:ext cx="699262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Ensure that components implement life cycle interfaces if they use them.</a:t>
            </a:r>
            <a:endParaRPr lang="es-ES" altLang="en-US"/>
          </a:p>
        </p:txBody>
      </p:sp>
      <p:sp>
        <p:nvSpPr>
          <p:cNvPr id="5" name="Cuadro de texto 4"/>
          <p:cNvSpPr txBox="1"/>
          <p:nvPr/>
        </p:nvSpPr>
        <p:spPr>
          <a:xfrm>
            <a:off x="299085" y="2902585"/>
            <a:ext cx="593153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Interfaces prescribe typed method signatures. </a:t>
            </a:r>
            <a:endParaRPr lang="es-ES" altLang="en-US"/>
          </a:p>
        </p:txBody>
      </p:sp>
      <p:pic>
        <p:nvPicPr>
          <p:cNvPr id="6" name="Imagen 5" descr="lifecycle-hook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68135" y="767080"/>
            <a:ext cx="5293360" cy="556387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Codelyzer</a:t>
            </a:r>
            <a:endParaRPr lang="es-ES" altLang="en-U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s-ES" altLang="en-US"/>
              <a:t>Exercise</a:t>
            </a:r>
            <a:endParaRPr lang="es-ES" altLang="en-US"/>
          </a:p>
        </p:txBody>
      </p:sp>
      <p:sp>
        <p:nvSpPr>
          <p:cNvPr id="11" name="Cuadro de texto 10"/>
          <p:cNvSpPr txBox="1"/>
          <p:nvPr/>
        </p:nvSpPr>
        <p:spPr>
          <a:xfrm>
            <a:off x="299085" y="1664970"/>
            <a:ext cx="38588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altLang="en-US" b="1"/>
              <a:t>Fix Codelyzer Errors</a:t>
            </a:r>
            <a:endParaRPr lang="es-ES" altLang="en-US" b="1"/>
          </a:p>
        </p:txBody>
      </p:sp>
      <p:sp>
        <p:nvSpPr>
          <p:cNvPr id="12" name="Cuadro de texto 11"/>
          <p:cNvSpPr txBox="1"/>
          <p:nvPr/>
        </p:nvSpPr>
        <p:spPr>
          <a:xfrm>
            <a:off x="1872615" y="2999105"/>
            <a:ext cx="844613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git clone https://github.com/rached193/AngularWorkshop-20181116/tree/master/01_best_practices/codelyzer</a:t>
            </a:r>
            <a:endParaRPr lang="es-ES" altLang="en-US"/>
          </a:p>
        </p:txBody>
      </p:sp>
      <p:sp>
        <p:nvSpPr>
          <p:cNvPr id="13" name="Cuadro de texto 12"/>
          <p:cNvSpPr txBox="1"/>
          <p:nvPr/>
        </p:nvSpPr>
        <p:spPr>
          <a:xfrm>
            <a:off x="1872615" y="4759960"/>
            <a:ext cx="56076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altLang="en-US"/>
              <a:t>ng lint -&gt; to excute the linter</a:t>
            </a:r>
            <a:endParaRPr lang="es-ES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Linter</a:t>
            </a:r>
            <a:endParaRPr lang="es-ES" altLang="en-U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s-ES" altLang="en-US"/>
              <a:t>Workshop</a:t>
            </a:r>
            <a:endParaRPr lang="es-ES" altLang="en-US"/>
          </a:p>
        </p:txBody>
      </p:sp>
      <p:sp>
        <p:nvSpPr>
          <p:cNvPr id="11" name="Cuadro de texto 10"/>
          <p:cNvSpPr txBox="1"/>
          <p:nvPr/>
        </p:nvSpPr>
        <p:spPr>
          <a:xfrm>
            <a:off x="299085" y="1656715"/>
            <a:ext cx="38588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altLang="en-US" b="1"/>
              <a:t>Fix APP Errors</a:t>
            </a:r>
            <a:endParaRPr lang="es-ES" altLang="en-US" b="1"/>
          </a:p>
        </p:txBody>
      </p:sp>
      <p:sp>
        <p:nvSpPr>
          <p:cNvPr id="12" name="Cuadro de texto 11"/>
          <p:cNvSpPr txBox="1"/>
          <p:nvPr/>
        </p:nvSpPr>
        <p:spPr>
          <a:xfrm>
            <a:off x="1826260" y="2424430"/>
            <a:ext cx="8446135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git clone https://github.com/rached193/AngularWorkshop-20181116/tree/master/01_best_practices/workshop</a:t>
            </a:r>
            <a:endParaRPr lang="es-ES" altLang="en-US"/>
          </a:p>
        </p:txBody>
      </p:sp>
      <p:sp>
        <p:nvSpPr>
          <p:cNvPr id="4" name="Cuadro de texto 3"/>
          <p:cNvSpPr txBox="1"/>
          <p:nvPr/>
        </p:nvSpPr>
        <p:spPr>
          <a:xfrm>
            <a:off x="299085" y="3757295"/>
            <a:ext cx="38588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ES" altLang="en-US" b="1"/>
              <a:t>Add new rules</a:t>
            </a:r>
            <a:endParaRPr lang="es-ES" altLang="en-US" b="1"/>
          </a:p>
        </p:txBody>
      </p:sp>
      <p:sp>
        <p:nvSpPr>
          <p:cNvPr id="5" name="Cuadro de texto 4"/>
          <p:cNvSpPr txBox="1"/>
          <p:nvPr/>
        </p:nvSpPr>
        <p:spPr>
          <a:xfrm>
            <a:off x="1374775" y="4592320"/>
            <a:ext cx="95453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/>
              <a:t>Enforce component class sufix -&gt; Component</a:t>
            </a:r>
            <a:endParaRPr lang="es-ES" altLang="en-US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/>
              <a:t>Ban “console.log()”</a:t>
            </a:r>
            <a:endParaRPr lang="es-ES" altLang="en-US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/>
              <a:t>Remove unused css</a:t>
            </a:r>
            <a:endParaRPr lang="es-ES" altLang="en-US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/>
              <a:t>Enforce componente selector </a:t>
            </a:r>
            <a:r>
              <a:rPr lang="es-ES" altLang="en-US">
                <a:sym typeface="+mn-ea"/>
              </a:rPr>
              <a:t>-&gt; agenda-*</a:t>
            </a:r>
            <a:endParaRPr lang="es-ES" altLang="en-US"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>
                <a:sym typeface="+mn-ea"/>
              </a:rPr>
              <a:t>Enforce directive type </a:t>
            </a:r>
            <a:r>
              <a:rPr lang="es-ES" altLang="en-US">
                <a:sym typeface="+mn-ea"/>
              </a:rPr>
              <a:t>-&gt; atribute</a:t>
            </a:r>
            <a:endParaRPr lang="es-ES" altLang="en-US"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9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echa: pentágono 1"/>
          <p:cNvSpPr/>
          <p:nvPr/>
        </p:nvSpPr>
        <p:spPr>
          <a:xfrm flipH="1">
            <a:off x="4405719" y="-3"/>
            <a:ext cx="7794640" cy="6866337"/>
          </a:xfrm>
          <a:custGeom>
            <a:avLst/>
            <a:gdLst>
              <a:gd name="connsiteX0" fmla="*/ 0 w 6300191"/>
              <a:gd name="connsiteY0" fmla="*/ 0 h 6046436"/>
              <a:gd name="connsiteX1" fmla="*/ 3977513 w 6300191"/>
              <a:gd name="connsiteY1" fmla="*/ 0 h 6046436"/>
              <a:gd name="connsiteX2" fmla="*/ 6300191 w 6300191"/>
              <a:gd name="connsiteY2" fmla="*/ 3023218 h 6046436"/>
              <a:gd name="connsiteX3" fmla="*/ 3977513 w 6300191"/>
              <a:gd name="connsiteY3" fmla="*/ 6046436 h 6046436"/>
              <a:gd name="connsiteX4" fmla="*/ 0 w 6300191"/>
              <a:gd name="connsiteY4" fmla="*/ 6046436 h 6046436"/>
              <a:gd name="connsiteX5" fmla="*/ 0 w 6300191"/>
              <a:gd name="connsiteY5" fmla="*/ 0 h 6046436"/>
              <a:gd name="connsiteX0-1" fmla="*/ 0 w 6300191"/>
              <a:gd name="connsiteY0-2" fmla="*/ 0 h 6046436"/>
              <a:gd name="connsiteX1-3" fmla="*/ 3977513 w 6300191"/>
              <a:gd name="connsiteY1-4" fmla="*/ 0 h 6046436"/>
              <a:gd name="connsiteX2-5" fmla="*/ 6300191 w 6300191"/>
              <a:gd name="connsiteY2-6" fmla="*/ 3023218 h 6046436"/>
              <a:gd name="connsiteX3-7" fmla="*/ 4652070 w 6300191"/>
              <a:gd name="connsiteY3-8" fmla="*/ 5154521 h 6046436"/>
              <a:gd name="connsiteX4-9" fmla="*/ 0 w 6300191"/>
              <a:gd name="connsiteY4-10" fmla="*/ 6046436 h 6046436"/>
              <a:gd name="connsiteX5-11" fmla="*/ 0 w 6300191"/>
              <a:gd name="connsiteY5-12" fmla="*/ 0 h 6046436"/>
              <a:gd name="connsiteX0-13" fmla="*/ 0 w 6300191"/>
              <a:gd name="connsiteY0-14" fmla="*/ 0 h 5184502"/>
              <a:gd name="connsiteX1-15" fmla="*/ 3977513 w 6300191"/>
              <a:gd name="connsiteY1-16" fmla="*/ 0 h 5184502"/>
              <a:gd name="connsiteX2-17" fmla="*/ 6300191 w 6300191"/>
              <a:gd name="connsiteY2-18" fmla="*/ 3023218 h 5184502"/>
              <a:gd name="connsiteX3-19" fmla="*/ 4652070 w 6300191"/>
              <a:gd name="connsiteY3-20" fmla="*/ 5154521 h 5184502"/>
              <a:gd name="connsiteX4-21" fmla="*/ 14990 w 6300191"/>
              <a:gd name="connsiteY4-22" fmla="*/ 5184502 h 5184502"/>
              <a:gd name="connsiteX5-23" fmla="*/ 0 w 6300191"/>
              <a:gd name="connsiteY5-24" fmla="*/ 0 h 5184502"/>
              <a:gd name="connsiteX0-25" fmla="*/ 0 w 6300191"/>
              <a:gd name="connsiteY0-26" fmla="*/ 0 h 5191998"/>
              <a:gd name="connsiteX1-27" fmla="*/ 3977513 w 6300191"/>
              <a:gd name="connsiteY1-28" fmla="*/ 0 h 5191998"/>
              <a:gd name="connsiteX2-29" fmla="*/ 6300191 w 6300191"/>
              <a:gd name="connsiteY2-30" fmla="*/ 3023218 h 5191998"/>
              <a:gd name="connsiteX3-31" fmla="*/ 4652070 w 6300191"/>
              <a:gd name="connsiteY3-32" fmla="*/ 5154521 h 5191998"/>
              <a:gd name="connsiteX4-33" fmla="*/ 37476 w 6300191"/>
              <a:gd name="connsiteY4-34" fmla="*/ 5191998 h 5191998"/>
              <a:gd name="connsiteX5-35" fmla="*/ 0 w 6300191"/>
              <a:gd name="connsiteY5-36" fmla="*/ 0 h 5191998"/>
              <a:gd name="connsiteX0-37" fmla="*/ 0 w 6300191"/>
              <a:gd name="connsiteY0-38" fmla="*/ 0 h 5191998"/>
              <a:gd name="connsiteX1-39" fmla="*/ 3977513 w 6300191"/>
              <a:gd name="connsiteY1-40" fmla="*/ 0 h 5191998"/>
              <a:gd name="connsiteX2-41" fmla="*/ 6300191 w 6300191"/>
              <a:gd name="connsiteY2-42" fmla="*/ 3023218 h 5191998"/>
              <a:gd name="connsiteX3-43" fmla="*/ 4652070 w 6300191"/>
              <a:gd name="connsiteY3-44" fmla="*/ 5154521 h 5191998"/>
              <a:gd name="connsiteX4-45" fmla="*/ 22485 w 6300191"/>
              <a:gd name="connsiteY4-46" fmla="*/ 5191998 h 5191998"/>
              <a:gd name="connsiteX5-47" fmla="*/ 0 w 6300191"/>
              <a:gd name="connsiteY5-48" fmla="*/ 0 h 5191998"/>
              <a:gd name="connsiteX0-49" fmla="*/ 0 w 6300191"/>
              <a:gd name="connsiteY0-50" fmla="*/ 0 h 5191998"/>
              <a:gd name="connsiteX1-51" fmla="*/ 3977513 w 6300191"/>
              <a:gd name="connsiteY1-52" fmla="*/ 0 h 5191998"/>
              <a:gd name="connsiteX2-53" fmla="*/ 6300191 w 6300191"/>
              <a:gd name="connsiteY2-54" fmla="*/ 3023218 h 5191998"/>
              <a:gd name="connsiteX3-55" fmla="*/ 4652070 w 6300191"/>
              <a:gd name="connsiteY3-56" fmla="*/ 5154521 h 5191998"/>
              <a:gd name="connsiteX4-57" fmla="*/ 14990 w 6300191"/>
              <a:gd name="connsiteY4-58" fmla="*/ 5191998 h 5191998"/>
              <a:gd name="connsiteX5-59" fmla="*/ 0 w 6300191"/>
              <a:gd name="connsiteY5-60" fmla="*/ 0 h 5191998"/>
              <a:gd name="connsiteX0-61" fmla="*/ 0 w 6300191"/>
              <a:gd name="connsiteY0-62" fmla="*/ 0 h 5191998"/>
              <a:gd name="connsiteX1-63" fmla="*/ 3977513 w 6300191"/>
              <a:gd name="connsiteY1-64" fmla="*/ 0 h 5191998"/>
              <a:gd name="connsiteX2-65" fmla="*/ 6300191 w 6300191"/>
              <a:gd name="connsiteY2-66" fmla="*/ 3023218 h 5191998"/>
              <a:gd name="connsiteX3-67" fmla="*/ 4652070 w 6300191"/>
              <a:gd name="connsiteY3-68" fmla="*/ 5154521 h 5191998"/>
              <a:gd name="connsiteX4-69" fmla="*/ 7495 w 6300191"/>
              <a:gd name="connsiteY4-70" fmla="*/ 5191998 h 5191998"/>
              <a:gd name="connsiteX5-71" fmla="*/ 0 w 6300191"/>
              <a:gd name="connsiteY5-72" fmla="*/ 0 h 5191998"/>
              <a:gd name="connsiteX0-73" fmla="*/ 1442 w 6301633"/>
              <a:gd name="connsiteY0-74" fmla="*/ 0 h 5154522"/>
              <a:gd name="connsiteX1-75" fmla="*/ 3978955 w 6301633"/>
              <a:gd name="connsiteY1-76" fmla="*/ 0 h 5154522"/>
              <a:gd name="connsiteX2-77" fmla="*/ 6301633 w 6301633"/>
              <a:gd name="connsiteY2-78" fmla="*/ 3023218 h 5154522"/>
              <a:gd name="connsiteX3-79" fmla="*/ 4653512 w 6301633"/>
              <a:gd name="connsiteY3-80" fmla="*/ 5154521 h 5154522"/>
              <a:gd name="connsiteX4-81" fmla="*/ 1442 w 6301633"/>
              <a:gd name="connsiteY4-82" fmla="*/ 5154522 h 5154522"/>
              <a:gd name="connsiteX5-83" fmla="*/ 1442 w 6301633"/>
              <a:gd name="connsiteY5-84" fmla="*/ 0 h 5154522"/>
              <a:gd name="connsiteX0-85" fmla="*/ 0 w 6300191"/>
              <a:gd name="connsiteY0-86" fmla="*/ 0 h 5154521"/>
              <a:gd name="connsiteX1-87" fmla="*/ 3977513 w 6300191"/>
              <a:gd name="connsiteY1-88" fmla="*/ 0 h 5154521"/>
              <a:gd name="connsiteX2-89" fmla="*/ 6300191 w 6300191"/>
              <a:gd name="connsiteY2-90" fmla="*/ 3023218 h 5154521"/>
              <a:gd name="connsiteX3-91" fmla="*/ 4652070 w 6300191"/>
              <a:gd name="connsiteY3-92" fmla="*/ 5154521 h 5154521"/>
              <a:gd name="connsiteX4-93" fmla="*/ 831954 w 6300191"/>
              <a:gd name="connsiteY4-94" fmla="*/ 5034601 h 5154521"/>
              <a:gd name="connsiteX5-95" fmla="*/ 0 w 6300191"/>
              <a:gd name="connsiteY5-96" fmla="*/ 0 h 5154521"/>
              <a:gd name="connsiteX0-97" fmla="*/ 0 w 6300191"/>
              <a:gd name="connsiteY0-98" fmla="*/ 0 h 5162017"/>
              <a:gd name="connsiteX1-99" fmla="*/ 3977513 w 6300191"/>
              <a:gd name="connsiteY1-100" fmla="*/ 0 h 5162017"/>
              <a:gd name="connsiteX2-101" fmla="*/ 6300191 w 6300191"/>
              <a:gd name="connsiteY2-102" fmla="*/ 3023218 h 5162017"/>
              <a:gd name="connsiteX3-103" fmla="*/ 4652070 w 6300191"/>
              <a:gd name="connsiteY3-104" fmla="*/ 5154521 h 5162017"/>
              <a:gd name="connsiteX4-105" fmla="*/ 449705 w 6300191"/>
              <a:gd name="connsiteY4-106" fmla="*/ 5162017 h 5162017"/>
              <a:gd name="connsiteX5-107" fmla="*/ 0 w 6300191"/>
              <a:gd name="connsiteY5-108" fmla="*/ 0 h 5162017"/>
              <a:gd name="connsiteX0-109" fmla="*/ 247410 w 5850558"/>
              <a:gd name="connsiteY0-110" fmla="*/ 22485 h 5162017"/>
              <a:gd name="connsiteX1-111" fmla="*/ 3527880 w 5850558"/>
              <a:gd name="connsiteY1-112" fmla="*/ 0 h 5162017"/>
              <a:gd name="connsiteX2-113" fmla="*/ 5850558 w 5850558"/>
              <a:gd name="connsiteY2-114" fmla="*/ 3023218 h 5162017"/>
              <a:gd name="connsiteX3-115" fmla="*/ 4202437 w 5850558"/>
              <a:gd name="connsiteY3-116" fmla="*/ 5154521 h 5162017"/>
              <a:gd name="connsiteX4-117" fmla="*/ 72 w 5850558"/>
              <a:gd name="connsiteY4-118" fmla="*/ 5162017 h 5162017"/>
              <a:gd name="connsiteX5-119" fmla="*/ 247410 w 5850558"/>
              <a:gd name="connsiteY5-120" fmla="*/ 22485 h 5162017"/>
              <a:gd name="connsiteX0-121" fmla="*/ 1442 w 5851928"/>
              <a:gd name="connsiteY0-122" fmla="*/ 0 h 5162017"/>
              <a:gd name="connsiteX1-123" fmla="*/ 3529250 w 5851928"/>
              <a:gd name="connsiteY1-124" fmla="*/ 0 h 5162017"/>
              <a:gd name="connsiteX2-125" fmla="*/ 5851928 w 5851928"/>
              <a:gd name="connsiteY2-126" fmla="*/ 3023218 h 5162017"/>
              <a:gd name="connsiteX3-127" fmla="*/ 4203807 w 5851928"/>
              <a:gd name="connsiteY3-128" fmla="*/ 5154521 h 5162017"/>
              <a:gd name="connsiteX4-129" fmla="*/ 1442 w 5851928"/>
              <a:gd name="connsiteY4-130" fmla="*/ 5162017 h 5162017"/>
              <a:gd name="connsiteX5-131" fmla="*/ 1442 w 5851928"/>
              <a:gd name="connsiteY5-132" fmla="*/ 0 h 5162017"/>
              <a:gd name="connsiteX0-133" fmla="*/ 1442 w 5851928"/>
              <a:gd name="connsiteY0-134" fmla="*/ 0 h 5162017"/>
              <a:gd name="connsiteX1-135" fmla="*/ 3529250 w 5851928"/>
              <a:gd name="connsiteY1-136" fmla="*/ 0 h 5162017"/>
              <a:gd name="connsiteX2-137" fmla="*/ 5851928 w 5851928"/>
              <a:gd name="connsiteY2-138" fmla="*/ 3023218 h 5162017"/>
              <a:gd name="connsiteX3-139" fmla="*/ 4008935 w 5851928"/>
              <a:gd name="connsiteY3-140" fmla="*/ 5154521 h 5162017"/>
              <a:gd name="connsiteX4-141" fmla="*/ 1442 w 5851928"/>
              <a:gd name="connsiteY4-142" fmla="*/ 5162017 h 5162017"/>
              <a:gd name="connsiteX5-143" fmla="*/ 1442 w 5851928"/>
              <a:gd name="connsiteY5-144" fmla="*/ 0 h 5162017"/>
              <a:gd name="connsiteX0-145" fmla="*/ 0 w 5850486"/>
              <a:gd name="connsiteY0-146" fmla="*/ 0 h 5154521"/>
              <a:gd name="connsiteX1-147" fmla="*/ 3527808 w 5850486"/>
              <a:gd name="connsiteY1-148" fmla="*/ 0 h 5154521"/>
              <a:gd name="connsiteX2-149" fmla="*/ 5850486 w 5850486"/>
              <a:gd name="connsiteY2-150" fmla="*/ 3023218 h 5154521"/>
              <a:gd name="connsiteX3-151" fmla="*/ 4007493 w 5850486"/>
              <a:gd name="connsiteY3-152" fmla="*/ 5154521 h 5154521"/>
              <a:gd name="connsiteX4-153" fmla="*/ 22485 w 5850486"/>
              <a:gd name="connsiteY4-154" fmla="*/ 5147027 h 5154521"/>
              <a:gd name="connsiteX5-155" fmla="*/ 0 w 5850486"/>
              <a:gd name="connsiteY5-156" fmla="*/ 0 h 5154521"/>
              <a:gd name="connsiteX0-157" fmla="*/ 8403 w 5828909"/>
              <a:gd name="connsiteY0-158" fmla="*/ 0 h 5154521"/>
              <a:gd name="connsiteX1-159" fmla="*/ 3506231 w 5828909"/>
              <a:gd name="connsiteY1-160" fmla="*/ 0 h 5154521"/>
              <a:gd name="connsiteX2-161" fmla="*/ 5828909 w 5828909"/>
              <a:gd name="connsiteY2-162" fmla="*/ 3023218 h 5154521"/>
              <a:gd name="connsiteX3-163" fmla="*/ 3985916 w 5828909"/>
              <a:gd name="connsiteY3-164" fmla="*/ 5154521 h 5154521"/>
              <a:gd name="connsiteX4-165" fmla="*/ 908 w 5828909"/>
              <a:gd name="connsiteY4-166" fmla="*/ 5147027 h 5154521"/>
              <a:gd name="connsiteX5-167" fmla="*/ 8403 w 5828909"/>
              <a:gd name="connsiteY5-168" fmla="*/ 0 h 5154521"/>
              <a:gd name="connsiteX0-169" fmla="*/ 0 w 5842991"/>
              <a:gd name="connsiteY0-170" fmla="*/ 0 h 5154521"/>
              <a:gd name="connsiteX1-171" fmla="*/ 3520313 w 5842991"/>
              <a:gd name="connsiteY1-172" fmla="*/ 0 h 5154521"/>
              <a:gd name="connsiteX2-173" fmla="*/ 5842991 w 5842991"/>
              <a:gd name="connsiteY2-174" fmla="*/ 3023218 h 5154521"/>
              <a:gd name="connsiteX3-175" fmla="*/ 3999998 w 5842991"/>
              <a:gd name="connsiteY3-176" fmla="*/ 5154521 h 5154521"/>
              <a:gd name="connsiteX4-177" fmla="*/ 14990 w 5842991"/>
              <a:gd name="connsiteY4-178" fmla="*/ 5147027 h 5154521"/>
              <a:gd name="connsiteX5-179" fmla="*/ 0 w 5842991"/>
              <a:gd name="connsiteY5-180" fmla="*/ 0 h 5154521"/>
              <a:gd name="connsiteX0-181" fmla="*/ 8402 w 5851393"/>
              <a:gd name="connsiteY0-182" fmla="*/ 0 h 5154521"/>
              <a:gd name="connsiteX1-183" fmla="*/ 3528715 w 5851393"/>
              <a:gd name="connsiteY1-184" fmla="*/ 0 h 5154521"/>
              <a:gd name="connsiteX2-185" fmla="*/ 5851393 w 5851393"/>
              <a:gd name="connsiteY2-186" fmla="*/ 3023218 h 5154521"/>
              <a:gd name="connsiteX3-187" fmla="*/ 4008400 w 5851393"/>
              <a:gd name="connsiteY3-188" fmla="*/ 5154521 h 5154521"/>
              <a:gd name="connsiteX4-189" fmla="*/ 907 w 5851393"/>
              <a:gd name="connsiteY4-190" fmla="*/ 5147027 h 5154521"/>
              <a:gd name="connsiteX5-191" fmla="*/ 8402 w 5851393"/>
              <a:gd name="connsiteY5-192" fmla="*/ 0 h 515452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5851393" h="5154521">
                <a:moveTo>
                  <a:pt x="8402" y="0"/>
                </a:moveTo>
                <a:lnTo>
                  <a:pt x="3528715" y="0"/>
                </a:lnTo>
                <a:lnTo>
                  <a:pt x="5851393" y="3023218"/>
                </a:lnTo>
                <a:lnTo>
                  <a:pt x="4008400" y="5154521"/>
                </a:lnTo>
                <a:lnTo>
                  <a:pt x="907" y="5147027"/>
                </a:lnTo>
                <a:cubicBezTo>
                  <a:pt x="-4090" y="3418860"/>
                  <a:pt x="13399" y="1728167"/>
                  <a:pt x="840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7930">
              <a:defRPr/>
            </a:pPr>
            <a:endParaRPr lang="es-ES" sz="2400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>
          <a:blip r:embed="rId1" cstate="screen"/>
          <a:stretch>
            <a:fillRect/>
          </a:stretch>
        </p:blipFill>
        <p:spPr>
          <a:xfrm>
            <a:off x="8589969" y="346978"/>
            <a:ext cx="3311066" cy="503538"/>
          </a:xfrm>
          <a:prstGeom prst="rect">
            <a:avLst/>
          </a:prstGeom>
        </p:spPr>
      </p:pic>
      <p:sp>
        <p:nvSpPr>
          <p:cNvPr id="16" name="CuadroTexto 15"/>
          <p:cNvSpPr txBox="1"/>
          <p:nvPr/>
        </p:nvSpPr>
        <p:spPr>
          <a:xfrm>
            <a:off x="580841" y="334124"/>
            <a:ext cx="5035551" cy="1568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7930">
              <a:defRPr/>
            </a:pPr>
            <a:r>
              <a:rPr lang="es-ES" sz="4795" dirty="0">
                <a:solidFill>
                  <a:prstClr val="white"/>
                </a:solidFill>
                <a:latin typeface="Bebas Neue Regular" panose="00000500000000000000" pitchFamily="50" charset="0"/>
                <a:ea typeface="Bebas Neue" charset="0"/>
                <a:cs typeface="Bebas Neue" charset="0"/>
              </a:rPr>
              <a:t>¿quieres crecer con </a:t>
            </a:r>
            <a:r>
              <a:rPr lang="es-ES" sz="4265" dirty="0">
                <a:solidFill>
                  <a:prstClr val="white"/>
                </a:solidFill>
                <a:latin typeface="Bebas Neue Regular" panose="00000500000000000000" pitchFamily="50" charset="0"/>
                <a:ea typeface="Bebas Neue" charset="0"/>
                <a:cs typeface="Bebas Neue" charset="0"/>
              </a:rPr>
              <a:t>nosotros</a:t>
            </a:r>
            <a:r>
              <a:rPr lang="es-ES" sz="4795" dirty="0">
                <a:solidFill>
                  <a:prstClr val="white"/>
                </a:solidFill>
                <a:latin typeface="Bebas Neue Regular" panose="00000500000000000000" pitchFamily="50" charset="0"/>
                <a:ea typeface="Bebas Neue" charset="0"/>
                <a:cs typeface="Bebas Neue" charset="0"/>
              </a:rPr>
              <a:t>?</a:t>
            </a:r>
            <a:endParaRPr lang="es-ES" sz="4795" dirty="0">
              <a:solidFill>
                <a:prstClr val="white"/>
              </a:solidFill>
              <a:latin typeface="Bebas Neue Regular" panose="00000500000000000000" pitchFamily="50" charset="0"/>
              <a:ea typeface="Bebas Neue" charset="0"/>
              <a:cs typeface="Bebas Neue" charset="0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580840" y="4730569"/>
            <a:ext cx="3357430" cy="502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7930">
              <a:defRPr/>
            </a:pPr>
            <a:r>
              <a:rPr lang="es-ES" sz="2665" b="1" dirty="0">
                <a:solidFill>
                  <a:prstClr val="white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Contacto</a:t>
            </a:r>
            <a:endParaRPr lang="es-ES" sz="2665" b="1" dirty="0">
              <a:solidFill>
                <a:prstClr val="white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pic>
        <p:nvPicPr>
          <p:cNvPr id="18" name="Imagen 17"/>
          <p:cNvPicPr>
            <a:picLocks noChangeAspect="1"/>
          </p:cNvPicPr>
          <p:nvPr/>
        </p:nvPicPr>
        <p:blipFill>
          <a:blip r:embed="rId2" cstate="screen">
            <a:biLevel thresh="25000"/>
          </a:blip>
          <a:stretch>
            <a:fillRect/>
          </a:stretch>
        </p:blipFill>
        <p:spPr>
          <a:xfrm>
            <a:off x="648111" y="5401981"/>
            <a:ext cx="410998" cy="410998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3" cstate="screen">
            <a:biLevel thresh="25000"/>
          </a:blip>
          <a:stretch>
            <a:fillRect/>
          </a:stretch>
        </p:blipFill>
        <p:spPr>
          <a:xfrm>
            <a:off x="637560" y="6035155"/>
            <a:ext cx="421550" cy="421550"/>
          </a:xfrm>
          <a:prstGeom prst="rect">
            <a:avLst/>
          </a:prstGeom>
        </p:spPr>
      </p:pic>
      <p:sp>
        <p:nvSpPr>
          <p:cNvPr id="20" name="CuadroTexto 19"/>
          <p:cNvSpPr txBox="1"/>
          <p:nvPr/>
        </p:nvSpPr>
        <p:spPr>
          <a:xfrm>
            <a:off x="1152520" y="5337086"/>
            <a:ext cx="3984262" cy="502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7930">
              <a:defRPr/>
            </a:pPr>
            <a:r>
              <a:rPr lang="es-ES" sz="2665" dirty="0">
                <a:solidFill>
                  <a:prstClr val="white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+34 902 877 392</a:t>
            </a:r>
            <a:endParaRPr lang="es-ES" sz="2665" dirty="0">
              <a:solidFill>
                <a:prstClr val="white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168183" y="5974043"/>
            <a:ext cx="3984262" cy="502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7930">
              <a:defRPr/>
            </a:pPr>
            <a:r>
              <a:rPr lang="es-ES" sz="2665" dirty="0">
                <a:solidFill>
                  <a:prstClr val="white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www.hiberus.com</a:t>
            </a:r>
            <a:endParaRPr lang="es-ES" sz="2665" dirty="0">
              <a:solidFill>
                <a:prstClr val="white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2" name="Shape 433"/>
          <p:cNvSpPr/>
          <p:nvPr/>
        </p:nvSpPr>
        <p:spPr>
          <a:xfrm>
            <a:off x="6288771" y="2377761"/>
            <a:ext cx="5563466" cy="2392102"/>
          </a:xfrm>
          <a:prstGeom prst="rect">
            <a:avLst/>
          </a:prstGeom>
          <a:ln w="12700">
            <a:miter lim="400000"/>
          </a:ln>
        </p:spPr>
        <p:txBody>
          <a:bodyPr wrap="square" lIns="47580" tIns="47580" rIns="47580" bIns="47580" anchor="t">
            <a:spAutoFit/>
          </a:bodyPr>
          <a:lstStyle/>
          <a:p>
            <a:pPr algn="just" defTabSz="1217930">
              <a:defRPr sz="2600">
                <a:solidFill>
                  <a:srgbClr val="343432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lang="es-ES" sz="1865" dirty="0">
                <a:solidFill>
                  <a:prstClr val="white">
                    <a:lumMod val="50000"/>
                  </a:prst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Medium"/>
                <a:sym typeface="Roboto Medium"/>
              </a:rPr>
              <a:t>La información comprendida en esta presentación es confidencial y pertenece a Hiberus Tecnología. </a:t>
            </a:r>
            <a:endParaRPr lang="es-ES" sz="1865" dirty="0">
              <a:solidFill>
                <a:prstClr val="white">
                  <a:lumMod val="50000"/>
                </a:prst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Medium"/>
              <a:sym typeface="Roboto Medium"/>
            </a:endParaRPr>
          </a:p>
          <a:p>
            <a:pPr algn="just" defTabSz="1217930">
              <a:defRPr sz="2600">
                <a:solidFill>
                  <a:srgbClr val="343432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endParaRPr lang="es-ES" sz="1865" dirty="0">
              <a:solidFill>
                <a:prstClr val="white">
                  <a:lumMod val="50000"/>
                </a:prst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Medium"/>
              <a:sym typeface="Roboto Medium"/>
            </a:endParaRPr>
          </a:p>
          <a:p>
            <a:pPr algn="just" defTabSz="1217930">
              <a:defRPr sz="2600">
                <a:solidFill>
                  <a:srgbClr val="343432"/>
                </a:solidFill>
                <a:latin typeface="Roboto Medium"/>
                <a:ea typeface="Roboto Medium"/>
                <a:cs typeface="Roboto Medium"/>
                <a:sym typeface="Roboto Medium"/>
              </a:defRPr>
            </a:pPr>
            <a:r>
              <a:rPr lang="es-ES" sz="1865" dirty="0">
                <a:solidFill>
                  <a:prstClr val="white">
                    <a:lumMod val="50000"/>
                  </a:prst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Medium"/>
                <a:sym typeface="Roboto Medium"/>
              </a:rPr>
              <a:t>Cualquier forma de divulgación, reproducción, copia o distribución total o parcial de la misma queda prohibida, no pudiendo ser utilizado su contenido para otros fines sin la autorización expresa por escrito de Hiberus Tecnología.</a:t>
            </a:r>
            <a:endParaRPr lang="es-ES" sz="1865" dirty="0">
              <a:solidFill>
                <a:prstClr val="white">
                  <a:lumMod val="50000"/>
                </a:prst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1243330" y="4086225"/>
            <a:ext cx="9552940" cy="858520"/>
          </a:xfrm>
        </p:spPr>
        <p:txBody>
          <a:bodyPr/>
          <a:lstStyle/>
          <a:p>
            <a:r>
              <a:rPr lang="es-ES" altLang="es-ES_tradnl" sz="4265" dirty="0">
                <a:solidFill>
                  <a:schemeClr val="tx2"/>
                </a:solidFill>
              </a:rPr>
              <a:t>1. Best practices in Angular</a:t>
            </a:r>
            <a:endParaRPr lang="es-ES" altLang="es-ES_tradnl" sz="4265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73962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175" y="523875"/>
            <a:ext cx="9822180" cy="859155"/>
          </a:xfrm>
        </p:spPr>
        <p:txBody>
          <a:bodyPr>
            <a:normAutofit fontScale="90000"/>
          </a:bodyPr>
          <a:p>
            <a:r>
              <a:rPr lang="es-ES" altLang="en-US" sz="3500"/>
              <a:t>Best Practices for Writing Angular Apps</a:t>
            </a:r>
            <a:br>
              <a:rPr lang="es-ES" altLang="en-US" sz="3500"/>
            </a:br>
            <a:endParaRPr lang="es-ES" altLang="en-US" sz="3500"/>
          </a:p>
        </p:txBody>
      </p:sp>
      <p:sp>
        <p:nvSpPr>
          <p:cNvPr id="4" name="Cuadro de texto 3"/>
          <p:cNvSpPr txBox="1"/>
          <p:nvPr/>
        </p:nvSpPr>
        <p:spPr>
          <a:xfrm>
            <a:off x="374015" y="2136775"/>
            <a:ext cx="1144397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>
                <a:solidFill>
                  <a:schemeClr val="bg1"/>
                </a:solidFill>
                <a:sym typeface="+mn-ea"/>
              </a:rPr>
              <a:t>Use of Angular CLI</a:t>
            </a:r>
            <a:endParaRPr lang="es-ES" altLang="en-US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>
                <a:solidFill>
                  <a:schemeClr val="bg1"/>
                </a:solidFill>
                <a:sym typeface="+mn-ea"/>
              </a:rPr>
              <a:t>Develop apps in modular fashion using core, shared and feature modules.</a:t>
            </a:r>
            <a:endParaRPr lang="es-ES" altLang="en-US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>
                <a:solidFill>
                  <a:schemeClr val="bg1"/>
                </a:solidFill>
                <a:sym typeface="+mn-ea"/>
              </a:rPr>
              <a:t>Lazy loading a feature module. </a:t>
            </a:r>
            <a:endParaRPr lang="es-ES" altLang="en-US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>
                <a:solidFill>
                  <a:schemeClr val="bg1"/>
                </a:solidFill>
                <a:sym typeface="+mn-ea"/>
              </a:rPr>
              <a:t>Use of smart vs presentational</a:t>
            </a:r>
            <a:endParaRPr lang="es-ES" altLang="en-US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>
                <a:solidFill>
                  <a:schemeClr val="bg1"/>
                </a:solidFill>
                <a:sym typeface="+mn-ea"/>
              </a:rPr>
              <a:t>Proper use of dependency injection </a:t>
            </a:r>
            <a:endParaRPr lang="es-ES" altLang="en-US">
              <a:solidFill>
                <a:schemeClr val="bg1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>
                <a:solidFill>
                  <a:schemeClr val="bg1"/>
                </a:solidFill>
                <a:sym typeface="+mn-ea"/>
              </a:rPr>
              <a:t>Aliases for imports.</a:t>
            </a:r>
            <a:endParaRPr lang="es-ES" altLang="en-US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>
                <a:solidFill>
                  <a:srgbClr val="FFFF00"/>
                </a:solidFill>
                <a:sym typeface="+mn-ea"/>
              </a:rPr>
              <a:t>Make use of lint rules</a:t>
            </a:r>
            <a:endParaRPr lang="es-ES" altLang="en-US">
              <a:solidFill>
                <a:schemeClr val="bg1"/>
              </a:solidFill>
              <a:sym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altLang="en-US">
                <a:solidFill>
                  <a:schemeClr val="bg1"/>
                </a:solidFill>
                <a:sym typeface="+mn-ea"/>
              </a:rPr>
              <a:t>....</a:t>
            </a:r>
            <a:endParaRPr lang="es-ES" altLang="en-US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Best Pratices</a:t>
            </a:r>
            <a:endParaRPr lang="es-ES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s-ES" altLang="en-US">
                <a:sym typeface="+mn-ea"/>
              </a:rPr>
              <a:t>Style Guide</a:t>
            </a:r>
            <a:endParaRPr lang="en-US"/>
          </a:p>
        </p:txBody>
      </p:sp>
      <p:sp>
        <p:nvSpPr>
          <p:cNvPr id="6" name="Cuadro de texto 5"/>
          <p:cNvSpPr txBox="1"/>
          <p:nvPr/>
        </p:nvSpPr>
        <p:spPr>
          <a:xfrm>
            <a:off x="316230" y="4097655"/>
            <a:ext cx="6774815" cy="1938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The purpose of this style guide is to provide guidance on building Angular applications by showing the conventions I use and, more importantly, why I choose them.</a:t>
            </a:r>
            <a:endParaRPr lang="es-ES" altLang="en-US"/>
          </a:p>
          <a:p>
            <a:r>
              <a:rPr lang="es-ES" altLang="en-US"/>
              <a:t>				</a:t>
            </a:r>
            <a:r>
              <a:rPr lang="es-ES" altLang="en-US" i="1"/>
              <a:t>Jonh Papa</a:t>
            </a:r>
            <a:endParaRPr lang="es-ES" altLang="en-US" i="1"/>
          </a:p>
        </p:txBody>
      </p:sp>
      <p:sp>
        <p:nvSpPr>
          <p:cNvPr id="4" name="Cuadro de texto 3"/>
          <p:cNvSpPr txBox="1"/>
          <p:nvPr/>
        </p:nvSpPr>
        <p:spPr>
          <a:xfrm>
            <a:off x="316230" y="1843405"/>
            <a:ext cx="801751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A style guide is a set of standards for the writing and design of documents, either for general use or for a specific publication, organization, or field.</a:t>
            </a:r>
            <a:endParaRPr lang="es-ES" altLang="en-US"/>
          </a:p>
        </p:txBody>
      </p:sp>
      <p:pic>
        <p:nvPicPr>
          <p:cNvPr id="5" name="Imagen 4" descr="styleguid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2375" y="2814320"/>
            <a:ext cx="4657725" cy="31661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Linter</a:t>
            </a:r>
            <a:endParaRPr lang="es-ES" altLang="en-US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s-ES" altLang="en-US"/>
              <a:t>What is</a:t>
            </a:r>
            <a:endParaRPr lang="es-ES" altLang="en-US"/>
          </a:p>
        </p:txBody>
      </p:sp>
      <p:sp>
        <p:nvSpPr>
          <p:cNvPr id="4" name="Cuadro de texto 3"/>
          <p:cNvSpPr txBox="1"/>
          <p:nvPr/>
        </p:nvSpPr>
        <p:spPr>
          <a:xfrm>
            <a:off x="1433195" y="1603375"/>
            <a:ext cx="870140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A linter or lint refers to tools that analyze source code to flag programming errors, bugs, stylistic errors, and suspicious constructs.</a:t>
            </a:r>
            <a:endParaRPr lang="es-ES" altLang="en-US"/>
          </a:p>
          <a:p>
            <a:r>
              <a:rPr lang="es-ES" altLang="en-US"/>
              <a:t> 					 </a:t>
            </a:r>
            <a:endParaRPr lang="es-E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n 4" descr="lint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3195" y="2954655"/>
            <a:ext cx="9191625" cy="34969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01" y="108121"/>
            <a:ext cx="8051577" cy="659096"/>
          </a:xfrm>
        </p:spPr>
        <p:txBody>
          <a:bodyPr/>
          <a:p>
            <a:r>
              <a:rPr lang="es-ES" altLang="en-US">
                <a:sym typeface="+mn-ea"/>
              </a:rPr>
              <a:t>Linter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99401" y="767382"/>
            <a:ext cx="6228401" cy="513014"/>
          </a:xfrm>
        </p:spPr>
        <p:txBody>
          <a:bodyPr/>
          <a:p>
            <a:r>
              <a:rPr lang="es-ES" altLang="en-US"/>
              <a:t>Linter Rules </a:t>
            </a:r>
            <a:endParaRPr lang="es-ES" altLang="en-US"/>
          </a:p>
        </p:txBody>
      </p:sp>
      <p:sp>
        <p:nvSpPr>
          <p:cNvPr id="5" name="Cuadro de texto 4"/>
          <p:cNvSpPr txBox="1"/>
          <p:nvPr/>
        </p:nvSpPr>
        <p:spPr>
          <a:xfrm>
            <a:off x="299401" y="1907540"/>
            <a:ext cx="49834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Make use of lint rules</a:t>
            </a:r>
            <a:endParaRPr lang="es-ES" altLang="en-US"/>
          </a:p>
        </p:txBody>
      </p:sp>
      <p:sp>
        <p:nvSpPr>
          <p:cNvPr id="6" name="Cuadro de texto 5"/>
          <p:cNvSpPr txBox="1"/>
          <p:nvPr/>
        </p:nvSpPr>
        <p:spPr>
          <a:xfrm>
            <a:off x="299401" y="3272155"/>
            <a:ext cx="648843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Having lint rules in place means that you will get a nice error when you are doing something that you should not be. This will enforce consistency in your application and readability.</a:t>
            </a:r>
            <a:endParaRPr lang="es-ES" altLang="en-US"/>
          </a:p>
        </p:txBody>
      </p:sp>
      <p:pic>
        <p:nvPicPr>
          <p:cNvPr id="4" name="Imagen 3" descr="farol-rojo-para-vel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74560" y="1762125"/>
            <a:ext cx="4379595" cy="43795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s-ES" altLang="en-US"/>
              <a:t>TsLint</a:t>
            </a:r>
            <a:endParaRPr lang="es-ES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99400" y="767382"/>
            <a:ext cx="6228401" cy="513014"/>
          </a:xfrm>
        </p:spPr>
        <p:txBody>
          <a:bodyPr/>
          <a:p>
            <a:r>
              <a:rPr lang="es-ES" altLang="en-US"/>
              <a:t>What its</a:t>
            </a:r>
            <a:endParaRPr lang="es-ES" altLang="en-US"/>
          </a:p>
        </p:txBody>
      </p:sp>
      <p:sp>
        <p:nvSpPr>
          <p:cNvPr id="4" name="Cuadro de texto 3"/>
          <p:cNvSpPr txBox="1"/>
          <p:nvPr/>
        </p:nvSpPr>
        <p:spPr>
          <a:xfrm>
            <a:off x="5942330" y="5200650"/>
            <a:ext cx="531368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/>
              <a:t>Rules:</a:t>
            </a:r>
            <a:endParaRPr lang="es-ES" altLang="en-US"/>
          </a:p>
          <a:p>
            <a:r>
              <a:rPr lang="es-ES" altLang="en-US"/>
              <a:t>https://palantir.github.io/tslint/rules/</a:t>
            </a:r>
            <a:endParaRPr lang="es-ES" altLang="en-US"/>
          </a:p>
        </p:txBody>
      </p:sp>
      <p:pic>
        <p:nvPicPr>
          <p:cNvPr id="5" name="Imagen 4" descr="tslin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9175" y="1747520"/>
            <a:ext cx="5621020" cy="3177540"/>
          </a:xfrm>
          <a:prstGeom prst="rect">
            <a:avLst/>
          </a:prstGeom>
        </p:spPr>
      </p:pic>
      <p:sp>
        <p:nvSpPr>
          <p:cNvPr id="11" name="Cuadro de texto 10"/>
          <p:cNvSpPr txBox="1"/>
          <p:nvPr/>
        </p:nvSpPr>
        <p:spPr>
          <a:xfrm>
            <a:off x="299085" y="3726180"/>
            <a:ext cx="546163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>
                <a:solidFill>
                  <a:schemeClr val="tx1"/>
                </a:solidFill>
              </a:rPr>
              <a:t>TSLint is an extensible static analysis tool that checks TypeScript code for readability, maintainability, and functionality errors. </a:t>
            </a:r>
            <a:endParaRPr lang="es-ES" altLang="en-US">
              <a:solidFill>
                <a:schemeClr val="tx1"/>
              </a:solidFill>
            </a:endParaRPr>
          </a:p>
        </p:txBody>
      </p:sp>
      <p:pic>
        <p:nvPicPr>
          <p:cNvPr id="12" name="Imagen 11" descr="TSLint_ic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930" y="1748155"/>
            <a:ext cx="1597660" cy="15976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56585" y="2366010"/>
            <a:ext cx="5735320" cy="859155"/>
          </a:xfrm>
        </p:spPr>
        <p:txBody>
          <a:bodyPr>
            <a:normAutofit fontScale="90000"/>
          </a:bodyPr>
          <a:lstStyle/>
          <a:p>
            <a:r>
              <a:rPr lang="es-ES" dirty="0" err="1"/>
              <a:t>TypeScript-specific</a:t>
            </a:r>
            <a:endParaRPr lang="es-ES" dirty="0" err="1"/>
          </a:p>
        </p:txBody>
      </p:sp>
      <p:sp>
        <p:nvSpPr>
          <p:cNvPr id="3" name="Cuadro de texto 2"/>
          <p:cNvSpPr txBox="1"/>
          <p:nvPr/>
        </p:nvSpPr>
        <p:spPr>
          <a:xfrm>
            <a:off x="2715895" y="5364480"/>
            <a:ext cx="675957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s-ES" altLang="en-US">
                <a:solidFill>
                  <a:schemeClr val="bg1"/>
                </a:solidFill>
              </a:rPr>
              <a:t>These rules find errors related to TypeScript features</a:t>
            </a:r>
            <a:endParaRPr lang="es-ES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Heraldo - Fidelizació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Heraldo - Fidelizació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201803_HIBERUS_PLANTILLA_v4.0</Template>
  <TotalTime>0</TotalTime>
  <Words>5482</Words>
  <Application>WPS Presentation</Application>
  <PresentationFormat>Panorámica</PresentationFormat>
  <Paragraphs>228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28</vt:i4>
      </vt:variant>
    </vt:vector>
  </HeadingPairs>
  <TitlesOfParts>
    <vt:vector size="47" baseType="lpstr">
      <vt:lpstr>Arial</vt:lpstr>
      <vt:lpstr>SimSun</vt:lpstr>
      <vt:lpstr>Wingdings</vt:lpstr>
      <vt:lpstr>Avenir LT Std 45 Book</vt:lpstr>
      <vt:lpstr>Bebas Neue Regular</vt:lpstr>
      <vt:lpstr>Roboto Light</vt:lpstr>
      <vt:lpstr>Gotham Book</vt:lpstr>
      <vt:lpstr>Verdana</vt:lpstr>
      <vt:lpstr>Liberation Mono</vt:lpstr>
      <vt:lpstr>Microsoft YaHei</vt:lpstr>
      <vt:lpstr/>
      <vt:lpstr>Arial Unicode MS</vt:lpstr>
      <vt:lpstr>Calibri</vt:lpstr>
      <vt:lpstr>Calibri</vt:lpstr>
      <vt:lpstr>Bebas Neue</vt:lpstr>
      <vt:lpstr>Roboto Medium</vt:lpstr>
      <vt:lpstr>1_Heraldo - Fidelización</vt:lpstr>
      <vt:lpstr>Heraldo - Fidelización</vt:lpstr>
      <vt:lpstr>Diseño personalizado</vt:lpstr>
      <vt:lpstr>ANGULAR WORKSHOP</vt:lpstr>
      <vt:lpstr> </vt:lpstr>
      <vt:lpstr>1. Best practices in Angular</vt:lpstr>
      <vt:lpstr>Best Practices for Writing Angular Apps </vt:lpstr>
      <vt:lpstr>Best Pratices</vt:lpstr>
      <vt:lpstr>Linter</vt:lpstr>
      <vt:lpstr>Linter</vt:lpstr>
      <vt:lpstr>TsLint</vt:lpstr>
      <vt:lpstr>TypeScript-specific</vt:lpstr>
      <vt:lpstr>TsLint</vt:lpstr>
      <vt:lpstr>TsLint</vt:lpstr>
      <vt:lpstr>Maintainability</vt:lpstr>
      <vt:lpstr>TsLint</vt:lpstr>
      <vt:lpstr>TsLint</vt:lpstr>
      <vt:lpstr>Functionality</vt:lpstr>
      <vt:lpstr>TsLint</vt:lpstr>
      <vt:lpstr>TsLint</vt:lpstr>
      <vt:lpstr>Style </vt:lpstr>
      <vt:lpstr>TsLint</vt:lpstr>
      <vt:lpstr>TsLint</vt:lpstr>
      <vt:lpstr>Codelyzer</vt:lpstr>
      <vt:lpstr>Codelyzer</vt:lpstr>
      <vt:lpstr>Codelyzer </vt:lpstr>
      <vt:lpstr>Codelyzer</vt:lpstr>
      <vt:lpstr>Codelyzer</vt:lpstr>
      <vt:lpstr>Linter</vt:lpstr>
      <vt:lpstr>PowerPoint 演示文稿</vt:lpstr>
      <vt:lpstr>PowerPoint 演示文稿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Gestión de riesgos</dc:title>
  <dc:creator>Victor Gimeno Leris</dc:creator>
  <cp:lastModifiedBy>Archer</cp:lastModifiedBy>
  <cp:revision>134</cp:revision>
  <dcterms:created xsi:type="dcterms:W3CDTF">2018-05-21T10:58:00Z</dcterms:created>
  <dcterms:modified xsi:type="dcterms:W3CDTF">2018-11-15T10:53:39Z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3082-10.2.0.7549</vt:lpwstr>
  </property>
</Properties>
</file>